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Lora"/>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ora-italic.fntdata"/><Relationship Id="rId63" Type="http://schemas.openxmlformats.org/officeDocument/2006/relationships/font" Target="fonts/Lora-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ora-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298450" lvl="0" marL="457200" rtl="0" algn="l">
              <a:spcBef>
                <a:spcPts val="0"/>
              </a:spcBef>
              <a:spcAft>
                <a:spcPts val="0"/>
              </a:spcAft>
              <a:buSzPts val="1100"/>
              <a:buChar char="-"/>
            </a:pPr>
            <a:r>
              <a:rPr lang="en"/>
              <a:t>Why does repetition happen?</a:t>
            </a:r>
            <a:endParaRPr/>
          </a:p>
          <a:p>
            <a:pPr indent="-298450" lvl="0" marL="457200" rtl="0" algn="l">
              <a:spcBef>
                <a:spcPts val="0"/>
              </a:spcBef>
              <a:spcAft>
                <a:spcPts val="0"/>
              </a:spcAft>
              <a:buSzPts val="1100"/>
              <a:buChar char="-"/>
            </a:pPr>
            <a:r>
              <a:rPr lang="en"/>
              <a:t>Fix slide 16</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e8243f0c3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e8243f0c3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translation is not trivial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a3a40e41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9a3a40e41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e8243f0c3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5e8243f0c3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e8243f0c3_0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5e8243f0c3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a3a40e41f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9a3a40e41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a3a40e41f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9a3a40e41f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a3a40e41f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9a3a40e41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a3a40e41f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9a3a40e41f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a3a40e41f_0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9a3a40e41f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a3a40e41f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9a3a40e41f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74d5d94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74d5d94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key, query, value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a3a40e41f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9a3a40e41f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a3a40e41f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9a3a40e41f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a3a40e41f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9a3a40e41f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a3a40e41f_0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inadequate words!</a:t>
            </a:r>
            <a:endParaRPr/>
          </a:p>
        </p:txBody>
      </p:sp>
      <p:sp>
        <p:nvSpPr>
          <p:cNvPr id="213" name="Google Shape;213;g29a3a40e41f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a3a40e41f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9a3a40e41f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a3a40e41f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9a3a40e41f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a3a40e41f_0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9a3a40e41f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a3a40e41f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9a3a40e41f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a3a40e41f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9a3a40e41f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a3a40e41f_0_3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9a3a40e41f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e8243f0c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e8243f0c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intelligence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a3a40e41f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trillion</a:t>
            </a:r>
            <a:endParaRPr/>
          </a:p>
        </p:txBody>
      </p:sp>
      <p:sp>
        <p:nvSpPr>
          <p:cNvPr id="275" name="Google Shape;275;g29a3a40e41f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a3a40e41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a3a40e41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a3a40e41f_0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285" name="Google Shape;285;g29a3a40e41f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a3a40e41f_0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291" name="Google Shape;291;g29a3a40e41f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a3a40e41f_0_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04" name="Google Shape;304;g29a3a40e41f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a3a40e41f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12" name="Google Shape;312;g29a3a40e41f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a3a40e41f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 – we tend to think that producing text is a human thing</a:t>
            </a:r>
            <a:endParaRPr/>
          </a:p>
        </p:txBody>
      </p:sp>
      <p:sp>
        <p:nvSpPr>
          <p:cNvPr id="323" name="Google Shape;323;g29a3a40e41f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a3a40e41f_0_2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31" name="Google Shape;331;g29a3a40e41f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a3a40e41f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38" name="Google Shape;338;g29a3a40e41f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a3a40e41f_0_3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44" name="Google Shape;344;g29a3a40e41f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a3a40e4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a3a40e4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intelligence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a3a40e41f_0_3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53" name="Google Shape;353;g29a3a40e41f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a3a40e41f_0_3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62" name="Google Shape;362;g29a3a40e41f_0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a3a40e41f_0_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68" name="Google Shape;368;g29a3a40e41f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a3a40e41f_0_3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75" name="Google Shape;375;g29a3a40e41f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a3a40e41f_0_4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82" name="Google Shape;382;g29a3a40e41f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a3a40e41f_0_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88" name="Google Shape;388;g29a3a40e41f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a3a40e41f_0_4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397" name="Google Shape;397;g29a3a40e41f_0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a3a40e41f_0_4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07" name="Google Shape;407;g29a3a40e41f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a3a40e41f_0_4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17" name="Google Shape;417;g29a3a40e41f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a3a40e41f_0_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27" name="Google Shape;427;g29a3a40e41f_0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4d5d94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4d5d94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intelligence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a3a40e41f_0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35" name="Google Shape;435;g29a3a40e41f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af94adb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af94adb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af94adb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af94adb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9a3a40e41f_0_5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52" name="Google Shape;452;g29a3a40e41f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a3a40e41f_0_5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59" name="Google Shape;459;g29a3a40e41f_0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a3a40e41f_0_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definition so far</a:t>
            </a:r>
            <a:endParaRPr/>
          </a:p>
        </p:txBody>
      </p:sp>
      <p:sp>
        <p:nvSpPr>
          <p:cNvPr id="466" name="Google Shape;466;g29a3a40e41f_0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85fa3782b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885fa3782b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a3a40e41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a3a40e4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intelligence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751a5b8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751a5b8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Transformers have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e8243f0c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e8243f0c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Transformers have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5e8243f0c3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5e8243f0c3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oberta.rocca@cas.au.d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storage.googleapis.com/bert-wsd-vis/demo/index.html?#word=die" TargetMode="Externa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s://huggingface.co/blog/how-to-generate"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huggingface.co/blog/how-to-generate"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huggingface.co/blog/how-to-generate" TargetMode="Externa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huggingface.co/blog/how-to-generate"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huggingface.co/blog/how-to-generate" TargetMode="External"/><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huggingface.co/blog/how-to-generate"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huggingface.co/blog/how-to-generate"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huggingface.co/blog/how-to-generate" TargetMode="Externa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huggingface.co/blog/how-to-generate"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5.jpg"/><Relationship Id="rId4" Type="http://schemas.openxmlformats.org/officeDocument/2006/relationships/image" Target="../media/image25.jpg"/><Relationship Id="rId5"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2.jpg"/><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rgbClr val="000000"/>
                </a:solidFill>
                <a:latin typeface="Lora"/>
                <a:ea typeface="Lora"/>
                <a:cs typeface="Lora"/>
                <a:sym typeface="Lora"/>
              </a:rPr>
              <a:t>Natural language processing </a:t>
            </a:r>
            <a:endParaRPr sz="3200">
              <a:solidFill>
                <a:srgbClr val="000000"/>
              </a:solidFill>
              <a:latin typeface="Lora"/>
              <a:ea typeface="Lora"/>
              <a:cs typeface="Lora"/>
              <a:sym typeface="Lora"/>
            </a:endParaRPr>
          </a:p>
        </p:txBody>
      </p:sp>
      <p:sp>
        <p:nvSpPr>
          <p:cNvPr id="61" name="Google Shape;61;p1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595959"/>
                </a:solidFill>
                <a:latin typeface="Lora"/>
                <a:ea typeface="Lora"/>
                <a:cs typeface="Lora"/>
                <a:sym typeface="Lora"/>
              </a:rPr>
              <a:t>Lecture 8: Language Generation I</a:t>
            </a:r>
            <a:endParaRPr sz="2400">
              <a:solidFill>
                <a:srgbClr val="595959"/>
              </a:solidFill>
              <a:latin typeface="Lora"/>
              <a:ea typeface="Lora"/>
              <a:cs typeface="Lora"/>
              <a:sym typeface="Lora"/>
            </a:endParaRPr>
          </a:p>
        </p:txBody>
      </p:sp>
      <p:sp>
        <p:nvSpPr>
          <p:cNvPr id="62" name="Google Shape;62;p14"/>
          <p:cNvSpPr txBox="1"/>
          <p:nvPr/>
        </p:nvSpPr>
        <p:spPr>
          <a:xfrm>
            <a:off x="518100" y="34185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300">
                <a:solidFill>
                  <a:srgbClr val="595959"/>
                </a:solidFill>
                <a:latin typeface="Lora"/>
                <a:ea typeface="Lora"/>
                <a:cs typeface="Lora"/>
                <a:sym typeface="Lora"/>
              </a:rPr>
              <a:t>Roberta Rocca</a:t>
            </a:r>
            <a:endParaRPr sz="1300">
              <a:solidFill>
                <a:srgbClr val="595959"/>
              </a:solidFill>
              <a:latin typeface="Lora"/>
              <a:ea typeface="Lora"/>
              <a:cs typeface="Lora"/>
              <a:sym typeface="Lora"/>
            </a:endParaRPr>
          </a:p>
          <a:p>
            <a:pPr indent="0" lvl="0" marL="0" rtl="0" algn="ctr">
              <a:spcBef>
                <a:spcPts val="0"/>
              </a:spcBef>
              <a:spcAft>
                <a:spcPts val="0"/>
              </a:spcAft>
              <a:buNone/>
            </a:pPr>
            <a:r>
              <a:rPr lang="en" sz="1300">
                <a:solidFill>
                  <a:srgbClr val="595959"/>
                </a:solidFill>
                <a:latin typeface="Lora"/>
                <a:ea typeface="Lora"/>
                <a:cs typeface="Lora"/>
                <a:sym typeface="Lora"/>
              </a:rPr>
              <a:t>Assistant Professor, IMC &amp; CHC</a:t>
            </a:r>
            <a:endParaRPr sz="1300">
              <a:solidFill>
                <a:srgbClr val="595959"/>
              </a:solidFill>
              <a:latin typeface="Lora"/>
              <a:ea typeface="Lora"/>
              <a:cs typeface="Lora"/>
              <a:sym typeface="Lora"/>
            </a:endParaRPr>
          </a:p>
          <a:p>
            <a:pPr indent="0" lvl="0" marL="0" rtl="0" algn="ctr">
              <a:spcBef>
                <a:spcPts val="0"/>
              </a:spcBef>
              <a:spcAft>
                <a:spcPts val="0"/>
              </a:spcAft>
              <a:buNone/>
            </a:pPr>
            <a:r>
              <a:rPr lang="en" sz="1300">
                <a:solidFill>
                  <a:srgbClr val="595959"/>
                </a:solidFill>
                <a:latin typeface="Lora"/>
                <a:ea typeface="Lora"/>
                <a:cs typeface="Lora"/>
                <a:sym typeface="Lora"/>
              </a:rPr>
              <a:t>✉️ </a:t>
            </a:r>
            <a:r>
              <a:rPr lang="en" sz="1300" u="sng">
                <a:solidFill>
                  <a:srgbClr val="0097A7"/>
                </a:solidFill>
                <a:latin typeface="Lora"/>
                <a:ea typeface="Lora"/>
                <a:cs typeface="Lora"/>
                <a:sym typeface="Lora"/>
                <a:hlinkClick r:id="rId3">
                  <a:extLst>
                    <a:ext uri="{A12FA001-AC4F-418D-AE19-62706E023703}">
                      <ahyp:hlinkClr val="tx"/>
                    </a:ext>
                  </a:extLst>
                </a:hlinkClick>
              </a:rPr>
              <a:t>roberta.rocca@cas.au.dk</a:t>
            </a:r>
            <a:endParaRPr sz="1300">
              <a:solidFill>
                <a:srgbClr val="595959"/>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477950" y="322750"/>
            <a:ext cx="6945000" cy="7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Lora"/>
                <a:ea typeface="Lora"/>
                <a:cs typeface="Lora"/>
                <a:sym typeface="Lora"/>
              </a:rPr>
              <a:t>BERT as a black box</a:t>
            </a:r>
            <a:endParaRPr sz="2400">
              <a:latin typeface="Lora"/>
              <a:ea typeface="Lora"/>
              <a:cs typeface="Lora"/>
              <a:sym typeface="Lora"/>
            </a:endParaRPr>
          </a:p>
        </p:txBody>
      </p:sp>
      <p:sp>
        <p:nvSpPr>
          <p:cNvPr id="116" name="Google Shape;116;p23"/>
          <p:cNvSpPr txBox="1"/>
          <p:nvPr/>
        </p:nvSpPr>
        <p:spPr>
          <a:xfrm>
            <a:off x="477950" y="1088150"/>
            <a:ext cx="7836000" cy="3732600"/>
          </a:xfrm>
          <a:prstGeom prst="rect">
            <a:avLst/>
          </a:prstGeom>
          <a:noFill/>
          <a:ln>
            <a:noFill/>
          </a:ln>
        </p:spPr>
        <p:txBody>
          <a:bodyPr anchorCtr="0" anchor="t" bIns="34275" lIns="68575" spcFirstLastPara="1" rIns="68575" wrap="square" tIns="34275">
            <a:spAutoFit/>
          </a:bodyPr>
          <a:lstStyle/>
          <a:p>
            <a:pPr indent="-336550" lvl="0" marL="457200" marR="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BERT did really, really well in a lot of tasks that previous models could not solve optimally</a:t>
            </a:r>
            <a:endParaRPr sz="1700">
              <a:solidFill>
                <a:srgbClr val="666666"/>
              </a:solidFill>
              <a:latin typeface="Lora"/>
              <a:ea typeface="Lora"/>
              <a:cs typeface="Lora"/>
              <a:sym typeface="Lora"/>
            </a:endParaRPr>
          </a:p>
          <a:p>
            <a:pPr indent="0" lvl="0" marL="0" marR="0" rtl="0" algn="l">
              <a:spcBef>
                <a:spcPts val="0"/>
              </a:spcBef>
              <a:spcAft>
                <a:spcPts val="0"/>
              </a:spcAft>
              <a:buNone/>
            </a:pPr>
            <a:r>
              <a:t/>
            </a:r>
            <a:endParaRPr sz="1700">
              <a:solidFill>
                <a:srgbClr val="666666"/>
              </a:solidFill>
              <a:latin typeface="Lora"/>
              <a:ea typeface="Lora"/>
              <a:cs typeface="Lora"/>
              <a:sym typeface="Lora"/>
            </a:endParaRPr>
          </a:p>
          <a:p>
            <a:pPr indent="-336550" lvl="0" marL="457200" marR="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But what is happening </a:t>
            </a:r>
            <a:r>
              <a:rPr i="1" lang="en" sz="1700">
                <a:solidFill>
                  <a:srgbClr val="666666"/>
                </a:solidFill>
                <a:latin typeface="Lora"/>
                <a:ea typeface="Lora"/>
                <a:cs typeface="Lora"/>
                <a:sym typeface="Lora"/>
              </a:rPr>
              <a:t>inside </a:t>
            </a:r>
            <a:r>
              <a:rPr lang="en" sz="1700">
                <a:solidFill>
                  <a:srgbClr val="666666"/>
                </a:solidFill>
                <a:latin typeface="Lora"/>
                <a:ea typeface="Lora"/>
                <a:cs typeface="Lora"/>
                <a:sym typeface="Lora"/>
              </a:rPr>
              <a:t>BERT? W</a:t>
            </a:r>
            <a:r>
              <a:rPr lang="en" sz="1700">
                <a:solidFill>
                  <a:srgbClr val="666666"/>
                </a:solidFill>
                <a:latin typeface="Lora"/>
                <a:ea typeface="Lora"/>
                <a:cs typeface="Lora"/>
                <a:sym typeface="Lora"/>
              </a:rPr>
              <a:t>hat does BERT really learn through pretraining? How do its attention mechanisms really work? Do we need all of them? And is BERT biased?</a:t>
            </a:r>
            <a:endParaRPr sz="1700">
              <a:solidFill>
                <a:srgbClr val="666666"/>
              </a:solidFill>
              <a:latin typeface="Lora"/>
              <a:ea typeface="Lora"/>
              <a:cs typeface="Lora"/>
              <a:sym typeface="Lora"/>
            </a:endParaRPr>
          </a:p>
          <a:p>
            <a:pPr indent="-336550" lvl="1" marL="914400" marR="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Is BERT learning anything general about semantics/syntax, or is it just a very sophisticated parrot?</a:t>
            </a:r>
            <a:endParaRPr sz="1700">
              <a:solidFill>
                <a:srgbClr val="666666"/>
              </a:solidFill>
              <a:latin typeface="Lora"/>
              <a:ea typeface="Lora"/>
              <a:cs typeface="Lora"/>
              <a:sym typeface="Lora"/>
            </a:endParaRPr>
          </a:p>
          <a:p>
            <a:pPr indent="0" lvl="0" marL="0" marR="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Since the introduction of BERT, people have been trying to devise smart ways to “open the black box” and probe BERT’s internal mechanisms and knowledge</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This literature is known as “</a:t>
            </a:r>
            <a:r>
              <a:rPr b="1" lang="en" sz="1700">
                <a:solidFill>
                  <a:srgbClr val="666666"/>
                </a:solidFill>
                <a:latin typeface="Lora"/>
                <a:ea typeface="Lora"/>
                <a:cs typeface="Lora"/>
                <a:sym typeface="Lora"/>
              </a:rPr>
              <a:t>BERTology</a:t>
            </a:r>
            <a:r>
              <a:rPr lang="en" sz="1700">
                <a:solidFill>
                  <a:srgbClr val="666666"/>
                </a:solidFill>
                <a:latin typeface="Lora"/>
                <a:ea typeface="Lora"/>
                <a:cs typeface="Lora"/>
                <a:sym typeface="Lora"/>
              </a:rPr>
              <a:t>”</a:t>
            </a:r>
            <a:endParaRPr sz="1700">
              <a:solidFill>
                <a:srgbClr val="666666"/>
              </a:solidFill>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439227" y="429675"/>
            <a:ext cx="6866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
                <a:latin typeface="Lora"/>
                <a:ea typeface="Lora"/>
                <a:cs typeface="Lora"/>
                <a:sym typeface="Lora"/>
              </a:rPr>
              <a:t>An example: contextualised embeddings</a:t>
            </a:r>
            <a:endParaRPr>
              <a:latin typeface="Lora"/>
              <a:ea typeface="Lora"/>
              <a:cs typeface="Lora"/>
              <a:sym typeface="Lora"/>
            </a:endParaRPr>
          </a:p>
          <a:p>
            <a:pPr indent="0" lvl="0" marL="0" rtl="0" algn="l">
              <a:lnSpc>
                <a:spcPct val="90000"/>
              </a:lnSpc>
              <a:spcBef>
                <a:spcPts val="0"/>
              </a:spcBef>
              <a:spcAft>
                <a:spcPts val="0"/>
              </a:spcAft>
              <a:buClr>
                <a:schemeClr val="dk1"/>
              </a:buClr>
              <a:buSzPct val="253846"/>
              <a:buFont typeface="Calibri"/>
              <a:buNone/>
            </a:pPr>
            <a:r>
              <a:rPr lang="en" sz="1300">
                <a:latin typeface="Lora"/>
                <a:ea typeface="Lora"/>
                <a:cs typeface="Lora"/>
                <a:sym typeface="Lora"/>
              </a:rPr>
              <a:t>[Something we could </a:t>
            </a:r>
            <a:r>
              <a:rPr i="1" lang="en" sz="1300">
                <a:latin typeface="Lora"/>
                <a:ea typeface="Lora"/>
                <a:cs typeface="Lora"/>
                <a:sym typeface="Lora"/>
              </a:rPr>
              <a:t>not </a:t>
            </a:r>
            <a:r>
              <a:rPr lang="en" sz="1300">
                <a:latin typeface="Lora"/>
                <a:ea typeface="Lora"/>
                <a:cs typeface="Lora"/>
                <a:sym typeface="Lora"/>
              </a:rPr>
              <a:t>do with static embeddings, e.g., word2vec]</a:t>
            </a:r>
            <a:endParaRPr sz="1300">
              <a:latin typeface="Lora"/>
              <a:ea typeface="Lora"/>
              <a:cs typeface="Lora"/>
              <a:sym typeface="Lora"/>
            </a:endParaRPr>
          </a:p>
          <a:p>
            <a:pPr indent="0" lvl="0" marL="0" rtl="0" algn="l">
              <a:lnSpc>
                <a:spcPct val="90000"/>
              </a:lnSpc>
              <a:spcBef>
                <a:spcPts val="0"/>
              </a:spcBef>
              <a:spcAft>
                <a:spcPts val="0"/>
              </a:spcAft>
              <a:buClr>
                <a:schemeClr val="dk1"/>
              </a:buClr>
              <a:buSzPct val="253846"/>
              <a:buFont typeface="Calibri"/>
              <a:buNone/>
            </a:pPr>
            <a:r>
              <a:rPr lang="en" sz="1300" u="sng">
                <a:solidFill>
                  <a:schemeClr val="hlink"/>
                </a:solidFill>
                <a:latin typeface="Lora"/>
                <a:ea typeface="Lora"/>
                <a:cs typeface="Lora"/>
                <a:sym typeface="Lora"/>
                <a:hlinkClick r:id="rId3"/>
              </a:rPr>
              <a:t>https://storage.googleapis.com/bert-wsd-vis/demo/index.html?#word=die</a:t>
            </a:r>
            <a:endParaRPr sz="1300">
              <a:latin typeface="Lora"/>
              <a:ea typeface="Lora"/>
              <a:cs typeface="Lora"/>
              <a:sym typeface="Lora"/>
            </a:endParaRPr>
          </a:p>
        </p:txBody>
      </p:sp>
      <p:pic>
        <p:nvPicPr>
          <p:cNvPr id="122" name="Google Shape;122;p24"/>
          <p:cNvPicPr preferRelativeResize="0"/>
          <p:nvPr>
            <p:ph idx="1" type="body"/>
          </p:nvPr>
        </p:nvPicPr>
        <p:blipFill rotWithShape="1">
          <a:blip r:embed="rId4">
            <a:alphaModFix/>
          </a:blip>
          <a:srcRect b="0" l="0" r="0" t="0"/>
          <a:stretch/>
        </p:blipFill>
        <p:spPr>
          <a:xfrm>
            <a:off x="1253867" y="1369219"/>
            <a:ext cx="6636300" cy="3263400"/>
          </a:xfrm>
          <a:prstGeom prst="rect">
            <a:avLst/>
          </a:prstGeom>
          <a:noFill/>
          <a:ln>
            <a:noFill/>
          </a:ln>
        </p:spPr>
      </p:pic>
      <p:sp>
        <p:nvSpPr>
          <p:cNvPr id="123" name="Google Shape;123;p24"/>
          <p:cNvSpPr txBox="1"/>
          <p:nvPr/>
        </p:nvSpPr>
        <p:spPr>
          <a:xfrm>
            <a:off x="1981200" y="4661300"/>
            <a:ext cx="5760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Lora"/>
                <a:ea typeface="Lora"/>
                <a:cs typeface="Lora"/>
                <a:sym typeface="Lora"/>
              </a:rPr>
              <a:t>Coenen et al. (2019), </a:t>
            </a:r>
            <a:r>
              <a:rPr i="1" lang="en" sz="1200">
                <a:solidFill>
                  <a:schemeClr val="dk1"/>
                </a:solidFill>
                <a:latin typeface="Lora"/>
                <a:ea typeface="Lora"/>
                <a:cs typeface="Lora"/>
                <a:sym typeface="Lora"/>
              </a:rPr>
              <a:t>Visualizing and Measuring the Geometry of BERT </a:t>
            </a:r>
            <a:endParaRPr sz="1200">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latin typeface="Lora"/>
                <a:ea typeface="Lora"/>
                <a:cs typeface="Lora"/>
                <a:sym typeface="Lora"/>
              </a:rPr>
              <a:t>Psycholinguistics tasks</a:t>
            </a:r>
            <a:endParaRPr>
              <a:latin typeface="Lora"/>
              <a:ea typeface="Lora"/>
              <a:cs typeface="Lora"/>
              <a:sym typeface="Lora"/>
            </a:endParaRPr>
          </a:p>
        </p:txBody>
      </p:sp>
      <p:pic>
        <p:nvPicPr>
          <p:cNvPr id="129" name="Google Shape;129;p25"/>
          <p:cNvPicPr preferRelativeResize="0"/>
          <p:nvPr>
            <p:ph idx="1" type="body"/>
          </p:nvPr>
        </p:nvPicPr>
        <p:blipFill rotWithShape="1">
          <a:blip r:embed="rId3">
            <a:alphaModFix/>
          </a:blip>
          <a:srcRect b="0" l="0" r="0" t="0"/>
          <a:stretch/>
        </p:blipFill>
        <p:spPr>
          <a:xfrm>
            <a:off x="4338645" y="1783566"/>
            <a:ext cx="4176600" cy="1730400"/>
          </a:xfrm>
          <a:prstGeom prst="rect">
            <a:avLst/>
          </a:prstGeom>
          <a:noFill/>
          <a:ln>
            <a:noFill/>
          </a:ln>
        </p:spPr>
      </p:pic>
      <p:pic>
        <p:nvPicPr>
          <p:cNvPr id="130" name="Google Shape;130;p25"/>
          <p:cNvPicPr preferRelativeResize="0"/>
          <p:nvPr/>
        </p:nvPicPr>
        <p:blipFill rotWithShape="1">
          <a:blip r:embed="rId4">
            <a:alphaModFix/>
          </a:blip>
          <a:srcRect b="0" l="0" r="0" t="0"/>
          <a:stretch/>
        </p:blipFill>
        <p:spPr>
          <a:xfrm>
            <a:off x="5432423" y="3641104"/>
            <a:ext cx="1996978" cy="1059849"/>
          </a:xfrm>
          <a:prstGeom prst="rect">
            <a:avLst/>
          </a:prstGeom>
          <a:noFill/>
          <a:ln>
            <a:noFill/>
          </a:ln>
        </p:spPr>
      </p:pic>
      <p:sp>
        <p:nvSpPr>
          <p:cNvPr id="131" name="Google Shape;131;p25"/>
          <p:cNvSpPr/>
          <p:nvPr/>
        </p:nvSpPr>
        <p:spPr>
          <a:xfrm>
            <a:off x="4371659" y="2050330"/>
            <a:ext cx="4110900" cy="763800"/>
          </a:xfrm>
          <a:prstGeom prst="frame">
            <a:avLst>
              <a:gd fmla="val 4167" name="adj1"/>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25"/>
          <p:cNvSpPr txBox="1"/>
          <p:nvPr/>
        </p:nvSpPr>
        <p:spPr>
          <a:xfrm>
            <a:off x="628650" y="1268015"/>
            <a:ext cx="3640800" cy="27474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Lora"/>
              <a:buChar char="•"/>
            </a:pPr>
            <a:r>
              <a:rPr lang="en" sz="1400">
                <a:solidFill>
                  <a:schemeClr val="dk1"/>
                </a:solidFill>
                <a:latin typeface="Lora"/>
                <a:ea typeface="Lora"/>
                <a:cs typeface="Lora"/>
                <a:sym typeface="Lora"/>
              </a:rPr>
              <a:t>Ettinger (2019) devised a series of diagnostic tests in order to see what specific linguistics capacities are learned by language models</a:t>
            </a:r>
            <a:endParaRPr sz="1100">
              <a:latin typeface="Lora"/>
              <a:ea typeface="Lora"/>
              <a:cs typeface="Lora"/>
              <a:sym typeface="Lora"/>
            </a:endParaRPr>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Lora"/>
              <a:ea typeface="Lora"/>
              <a:cs typeface="Lora"/>
              <a:sym typeface="Lora"/>
            </a:endParaRPr>
          </a:p>
          <a:p>
            <a:pPr indent="-215900" lvl="0" marL="215900" marR="0" rtl="0" algn="l">
              <a:spcBef>
                <a:spcPts val="0"/>
              </a:spcBef>
              <a:spcAft>
                <a:spcPts val="0"/>
              </a:spcAft>
              <a:buClr>
                <a:schemeClr val="dk1"/>
              </a:buClr>
              <a:buSzPts val="1400"/>
              <a:buFont typeface="Lora"/>
              <a:buChar char="•"/>
            </a:pPr>
            <a:r>
              <a:rPr lang="en" sz="1400">
                <a:solidFill>
                  <a:schemeClr val="dk1"/>
                </a:solidFill>
                <a:latin typeface="Lora"/>
                <a:ea typeface="Lora"/>
                <a:cs typeface="Lora"/>
                <a:sym typeface="Lora"/>
              </a:rPr>
              <a:t>These tests allow us to ask specific targeted questions about information used by LMs for generating predictions in context</a:t>
            </a:r>
            <a:endParaRPr sz="1100">
              <a:latin typeface="Lora"/>
              <a:ea typeface="Lora"/>
              <a:cs typeface="Lora"/>
              <a:sym typeface="Lora"/>
            </a:endParaRPr>
          </a:p>
          <a:p>
            <a:pPr indent="-127000" lvl="0" marL="215900" marR="0" rtl="0" algn="l">
              <a:spcBef>
                <a:spcPts val="0"/>
              </a:spcBef>
              <a:spcAft>
                <a:spcPts val="0"/>
              </a:spcAft>
              <a:buClr>
                <a:schemeClr val="dk1"/>
              </a:buClr>
              <a:buSzPts val="1400"/>
              <a:buFont typeface="Arial"/>
              <a:buNone/>
            </a:pPr>
            <a:r>
              <a:t/>
            </a:r>
            <a:endParaRPr sz="1200">
              <a:solidFill>
                <a:schemeClr val="dk1"/>
              </a:solidFill>
              <a:latin typeface="Lora"/>
              <a:ea typeface="Lora"/>
              <a:cs typeface="Lora"/>
              <a:sym typeface="Lora"/>
            </a:endParaRPr>
          </a:p>
          <a:p>
            <a:pPr indent="-203200" lvl="1" marL="558800" marR="0" rtl="0" algn="l">
              <a:spcBef>
                <a:spcPts val="0"/>
              </a:spcBef>
              <a:spcAft>
                <a:spcPts val="0"/>
              </a:spcAft>
              <a:buClr>
                <a:schemeClr val="dk1"/>
              </a:buClr>
              <a:buSzPts val="1200"/>
              <a:buFont typeface="Lora"/>
              <a:buChar char="•"/>
            </a:pPr>
            <a:r>
              <a:rPr i="0" lang="en" sz="1200" u="none" cap="none" strike="noStrike">
                <a:solidFill>
                  <a:schemeClr val="dk1"/>
                </a:solidFill>
                <a:latin typeface="Lora"/>
                <a:ea typeface="Lora"/>
                <a:cs typeface="Lora"/>
                <a:sym typeface="Lora"/>
              </a:rPr>
              <a:t>Common-sense and pragmatic inference</a:t>
            </a:r>
            <a:endParaRPr sz="1200">
              <a:latin typeface="Lora"/>
              <a:ea typeface="Lora"/>
              <a:cs typeface="Lora"/>
              <a:sym typeface="Lora"/>
            </a:endParaRPr>
          </a:p>
          <a:p>
            <a:pPr indent="-203200" lvl="1" marL="558800" marR="0" rtl="0" algn="l">
              <a:spcBef>
                <a:spcPts val="0"/>
              </a:spcBef>
              <a:spcAft>
                <a:spcPts val="0"/>
              </a:spcAft>
              <a:buClr>
                <a:schemeClr val="dk1"/>
              </a:buClr>
              <a:buSzPts val="1200"/>
              <a:buFont typeface="Lora"/>
              <a:buChar char="•"/>
            </a:pPr>
            <a:r>
              <a:rPr i="0" lang="en" sz="1200" u="none" cap="none" strike="noStrike">
                <a:solidFill>
                  <a:schemeClr val="dk1"/>
                </a:solidFill>
                <a:latin typeface="Lora"/>
                <a:ea typeface="Lora"/>
                <a:cs typeface="Lora"/>
                <a:sym typeface="Lora"/>
              </a:rPr>
              <a:t>Event knowledge and semantic roles</a:t>
            </a:r>
            <a:endParaRPr sz="1200">
              <a:latin typeface="Lora"/>
              <a:ea typeface="Lora"/>
              <a:cs typeface="Lora"/>
              <a:sym typeface="Lora"/>
            </a:endParaRPr>
          </a:p>
          <a:p>
            <a:pPr indent="-203200" lvl="1" marL="558800" marR="0" rtl="0" algn="l">
              <a:spcBef>
                <a:spcPts val="0"/>
              </a:spcBef>
              <a:spcAft>
                <a:spcPts val="0"/>
              </a:spcAft>
              <a:buClr>
                <a:schemeClr val="dk1"/>
              </a:buClr>
              <a:buSzPts val="1200"/>
              <a:buFont typeface="Lora"/>
              <a:buChar char="•"/>
            </a:pPr>
            <a:r>
              <a:rPr i="0" lang="en" sz="1200" u="none" cap="none" strike="noStrike">
                <a:solidFill>
                  <a:schemeClr val="dk1"/>
                </a:solidFill>
                <a:latin typeface="Lora"/>
                <a:ea typeface="Lora"/>
                <a:cs typeface="Lora"/>
                <a:sym typeface="Lora"/>
              </a:rPr>
              <a:t>Negation</a:t>
            </a:r>
            <a:endParaRPr sz="1200">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latin typeface="Lora"/>
                <a:ea typeface="Lora"/>
                <a:cs typeface="Lora"/>
                <a:sym typeface="Lora"/>
              </a:rPr>
              <a:t>Psycholinguistics tasks</a:t>
            </a:r>
            <a:endParaRPr>
              <a:latin typeface="Lora"/>
              <a:ea typeface="Lora"/>
              <a:cs typeface="Lora"/>
              <a:sym typeface="Lora"/>
            </a:endParaRPr>
          </a:p>
        </p:txBody>
      </p:sp>
      <p:pic>
        <p:nvPicPr>
          <p:cNvPr id="138" name="Google Shape;138;p26"/>
          <p:cNvPicPr preferRelativeResize="0"/>
          <p:nvPr>
            <p:ph idx="1" type="body"/>
          </p:nvPr>
        </p:nvPicPr>
        <p:blipFill rotWithShape="1">
          <a:blip r:embed="rId3">
            <a:alphaModFix/>
          </a:blip>
          <a:srcRect b="0" l="0" r="0" t="0"/>
          <a:stretch/>
        </p:blipFill>
        <p:spPr>
          <a:xfrm>
            <a:off x="4338645" y="1783566"/>
            <a:ext cx="4176600" cy="1730400"/>
          </a:xfrm>
          <a:prstGeom prst="rect">
            <a:avLst/>
          </a:prstGeom>
          <a:noFill/>
          <a:ln>
            <a:noFill/>
          </a:ln>
        </p:spPr>
      </p:pic>
      <p:sp>
        <p:nvSpPr>
          <p:cNvPr id="139" name="Google Shape;139;p26"/>
          <p:cNvSpPr/>
          <p:nvPr/>
        </p:nvSpPr>
        <p:spPr>
          <a:xfrm>
            <a:off x="4338645" y="2714919"/>
            <a:ext cx="4110900" cy="763800"/>
          </a:xfrm>
          <a:prstGeom prst="frame">
            <a:avLst>
              <a:gd fmla="val 4167" name="adj1"/>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140" name="Google Shape;140;p26"/>
          <p:cNvPicPr preferRelativeResize="0"/>
          <p:nvPr/>
        </p:nvPicPr>
        <p:blipFill rotWithShape="1">
          <a:blip r:embed="rId4">
            <a:alphaModFix/>
          </a:blip>
          <a:srcRect b="0" l="0" r="0" t="0"/>
          <a:stretch/>
        </p:blipFill>
        <p:spPr>
          <a:xfrm>
            <a:off x="5083871" y="3831995"/>
            <a:ext cx="2707215" cy="876805"/>
          </a:xfrm>
          <a:prstGeom prst="rect">
            <a:avLst/>
          </a:prstGeom>
          <a:noFill/>
          <a:ln>
            <a:noFill/>
          </a:ln>
        </p:spPr>
      </p:pic>
      <p:sp>
        <p:nvSpPr>
          <p:cNvPr id="141" name="Google Shape;141;p26"/>
          <p:cNvSpPr txBox="1"/>
          <p:nvPr/>
        </p:nvSpPr>
        <p:spPr>
          <a:xfrm>
            <a:off x="564075" y="2571740"/>
            <a:ext cx="3640800" cy="931200"/>
          </a:xfrm>
          <a:prstGeom prst="rect">
            <a:avLst/>
          </a:prstGeom>
          <a:noFill/>
          <a:ln>
            <a:noFill/>
          </a:ln>
        </p:spPr>
        <p:txBody>
          <a:bodyPr anchorCtr="0" anchor="t" bIns="34275" lIns="68575" spcFirstLastPara="1" rIns="68575" wrap="square" tIns="34275">
            <a:spAutoFit/>
          </a:bodyPr>
          <a:lstStyle/>
          <a:p>
            <a:pPr indent="-127000" lvl="1" marL="558800" marR="0" rtl="0" algn="l">
              <a:spcBef>
                <a:spcPts val="0"/>
              </a:spcBef>
              <a:spcAft>
                <a:spcPts val="0"/>
              </a:spcAft>
              <a:buClr>
                <a:schemeClr val="dk1"/>
              </a:buClr>
              <a:buSzPts val="1400"/>
              <a:buFont typeface="Arial"/>
              <a:buNone/>
            </a:pPr>
            <a:r>
              <a:t/>
            </a:r>
            <a:endParaRPr i="0" sz="1400" u="none" cap="none" strike="noStrike">
              <a:solidFill>
                <a:schemeClr val="dk1"/>
              </a:solidFill>
              <a:latin typeface="Lora"/>
              <a:ea typeface="Lora"/>
              <a:cs typeface="Lora"/>
              <a:sym typeface="Lora"/>
            </a:endParaRPr>
          </a:p>
          <a:p>
            <a:pPr indent="-215900" lvl="0" marL="215900" marR="0" rtl="0" algn="l">
              <a:spcBef>
                <a:spcPts val="0"/>
              </a:spcBef>
              <a:spcAft>
                <a:spcPts val="0"/>
              </a:spcAft>
              <a:buClr>
                <a:schemeClr val="dk1"/>
              </a:buClr>
              <a:buSzPts val="1400"/>
              <a:buFont typeface="Lora"/>
              <a:buChar char="•"/>
            </a:pPr>
            <a:r>
              <a:rPr lang="en" sz="1400">
                <a:solidFill>
                  <a:schemeClr val="dk1"/>
                </a:solidFill>
                <a:latin typeface="Lora"/>
                <a:ea typeface="Lora"/>
                <a:cs typeface="Lora"/>
                <a:sym typeface="Lora"/>
              </a:rPr>
              <a:t>BERT shows strong insensitivity to the meaning of negation, with preferring the category match every time</a:t>
            </a:r>
            <a:endParaRPr sz="1100">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02750" y="686200"/>
            <a:ext cx="7773900" cy="700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400">
                <a:latin typeface="Lora"/>
                <a:ea typeface="Lora"/>
                <a:cs typeface="Lora"/>
                <a:sym typeface="Lora"/>
              </a:rPr>
              <a:t>From masked language modeling to forward language modeling</a:t>
            </a:r>
            <a:endParaRPr sz="2400">
              <a:latin typeface="Lora"/>
              <a:ea typeface="Lora"/>
              <a:cs typeface="Lora"/>
              <a:sym typeface="Lora"/>
            </a:endParaRPr>
          </a:p>
        </p:txBody>
      </p:sp>
      <p:sp>
        <p:nvSpPr>
          <p:cNvPr id="147" name="Google Shape;147;p27"/>
          <p:cNvSpPr txBox="1"/>
          <p:nvPr/>
        </p:nvSpPr>
        <p:spPr>
          <a:xfrm>
            <a:off x="477950" y="1526800"/>
            <a:ext cx="4660500" cy="3209400"/>
          </a:xfrm>
          <a:prstGeom prst="rect">
            <a:avLst/>
          </a:prstGeom>
          <a:noFill/>
          <a:ln>
            <a:noFill/>
          </a:ln>
        </p:spPr>
        <p:txBody>
          <a:bodyPr anchorCtr="0" anchor="t" bIns="34275" lIns="68575" spcFirstLastPara="1" rIns="68575" wrap="square" tIns="34275">
            <a:spAutoFit/>
          </a:bodyPr>
          <a:lstStyle/>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BERT is trained on masked </a:t>
            </a:r>
            <a:r>
              <a:rPr lang="en" sz="1700">
                <a:solidFill>
                  <a:srgbClr val="666666"/>
                </a:solidFill>
                <a:latin typeface="Lora"/>
                <a:ea typeface="Lora"/>
                <a:cs typeface="Lora"/>
                <a:sym typeface="Lora"/>
              </a:rPr>
              <a:t>language</a:t>
            </a:r>
            <a:r>
              <a:rPr lang="en" sz="1700">
                <a:solidFill>
                  <a:srgbClr val="666666"/>
                </a:solidFill>
                <a:latin typeface="Lora"/>
                <a:ea typeface="Lora"/>
                <a:cs typeface="Lora"/>
                <a:sym typeface="Lora"/>
              </a:rPr>
              <a:t> modeling, but we can adapt attention to performing </a:t>
            </a:r>
            <a:r>
              <a:rPr i="1" lang="en" sz="1700">
                <a:solidFill>
                  <a:srgbClr val="666666"/>
                </a:solidFill>
                <a:latin typeface="Lora"/>
                <a:ea typeface="Lora"/>
                <a:cs typeface="Lora"/>
                <a:sym typeface="Lora"/>
              </a:rPr>
              <a:t>forward</a:t>
            </a:r>
            <a:r>
              <a:rPr lang="en" sz="1700">
                <a:solidFill>
                  <a:srgbClr val="666666"/>
                </a:solidFill>
                <a:latin typeface="Lora"/>
                <a:ea typeface="Lora"/>
                <a:cs typeface="Lora"/>
                <a:sym typeface="Lora"/>
              </a:rPr>
              <a:t> (or “autoregressive”) </a:t>
            </a:r>
            <a:r>
              <a:rPr lang="en" sz="1700">
                <a:solidFill>
                  <a:srgbClr val="666666"/>
                </a:solidFill>
                <a:latin typeface="Lora"/>
                <a:ea typeface="Lora"/>
                <a:cs typeface="Lora"/>
                <a:sym typeface="Lora"/>
              </a:rPr>
              <a:t>language</a:t>
            </a:r>
            <a:r>
              <a:rPr lang="en" sz="1700">
                <a:solidFill>
                  <a:srgbClr val="666666"/>
                </a:solidFill>
                <a:latin typeface="Lora"/>
                <a:ea typeface="Lora"/>
                <a:cs typeface="Lora"/>
                <a:sym typeface="Lora"/>
              </a:rPr>
              <a:t> modeling</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Given a sequence, predict the </a:t>
            </a:r>
            <a:r>
              <a:rPr i="1" lang="en" sz="1700">
                <a:solidFill>
                  <a:srgbClr val="666666"/>
                </a:solidFill>
                <a:latin typeface="Lora"/>
                <a:ea typeface="Lora"/>
                <a:cs typeface="Lora"/>
                <a:sym typeface="Lora"/>
              </a:rPr>
              <a:t>next </a:t>
            </a:r>
            <a:r>
              <a:rPr lang="en" sz="1700">
                <a:solidFill>
                  <a:srgbClr val="666666"/>
                </a:solidFill>
                <a:latin typeface="Lora"/>
                <a:ea typeface="Lora"/>
                <a:cs typeface="Lora"/>
                <a:sym typeface="Lora"/>
              </a:rPr>
              <a:t>word in a sequence</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To do so, we adapt our attention mechanism so that only </a:t>
            </a:r>
            <a:r>
              <a:rPr i="1" lang="en" sz="1700">
                <a:solidFill>
                  <a:srgbClr val="666666"/>
                </a:solidFill>
                <a:latin typeface="Lora"/>
                <a:ea typeface="Lora"/>
                <a:cs typeface="Lora"/>
                <a:sym typeface="Lora"/>
              </a:rPr>
              <a:t>preceding </a:t>
            </a:r>
            <a:r>
              <a:rPr lang="en" sz="1700">
                <a:solidFill>
                  <a:srgbClr val="666666"/>
                </a:solidFill>
                <a:latin typeface="Lora"/>
                <a:ea typeface="Lora"/>
                <a:cs typeface="Lora"/>
                <a:sym typeface="Lora"/>
              </a:rPr>
              <a:t>words are taken into consideration when computing attention weights</a:t>
            </a:r>
            <a:endParaRPr sz="1700">
              <a:solidFill>
                <a:srgbClr val="666666"/>
              </a:solidFill>
              <a:latin typeface="Lora"/>
              <a:ea typeface="Lora"/>
              <a:cs typeface="Lora"/>
              <a:sym typeface="Lora"/>
            </a:endParaRPr>
          </a:p>
        </p:txBody>
      </p:sp>
      <p:pic>
        <p:nvPicPr>
          <p:cNvPr id="148" name="Google Shape;148;p27"/>
          <p:cNvPicPr preferRelativeResize="0"/>
          <p:nvPr/>
        </p:nvPicPr>
        <p:blipFill>
          <a:blip r:embed="rId3">
            <a:alphaModFix/>
          </a:blip>
          <a:stretch>
            <a:fillRect/>
          </a:stretch>
        </p:blipFill>
        <p:spPr>
          <a:xfrm>
            <a:off x="5701400" y="1755025"/>
            <a:ext cx="2967700" cy="274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24100" y="607650"/>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Generating sequences with </a:t>
            </a:r>
            <a:r>
              <a:rPr lang="en" sz="2400">
                <a:latin typeface="Lora"/>
                <a:ea typeface="Lora"/>
                <a:cs typeface="Lora"/>
                <a:sym typeface="Lora"/>
              </a:rPr>
              <a:t>language</a:t>
            </a:r>
            <a:r>
              <a:rPr lang="en" sz="2400">
                <a:latin typeface="Lora"/>
                <a:ea typeface="Lora"/>
                <a:cs typeface="Lora"/>
                <a:sym typeface="Lora"/>
              </a:rPr>
              <a:t> models</a:t>
            </a:r>
            <a:endParaRPr sz="2400">
              <a:latin typeface="Lora"/>
              <a:ea typeface="Lora"/>
              <a:cs typeface="Lora"/>
              <a:sym typeface="Lora"/>
            </a:endParaRPr>
          </a:p>
        </p:txBody>
      </p:sp>
      <p:sp>
        <p:nvSpPr>
          <p:cNvPr id="154" name="Google Shape;154;p28"/>
          <p:cNvSpPr txBox="1"/>
          <p:nvPr/>
        </p:nvSpPr>
        <p:spPr>
          <a:xfrm>
            <a:off x="402750" y="1308450"/>
            <a:ext cx="3332100" cy="35325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With this type of attention, we can train a transformer to produce plausible predictions for the </a:t>
            </a:r>
            <a:r>
              <a:rPr i="1" lang="en" sz="1500">
                <a:solidFill>
                  <a:srgbClr val="666666"/>
                </a:solidFill>
                <a:latin typeface="Lora"/>
                <a:ea typeface="Lora"/>
                <a:cs typeface="Lora"/>
                <a:sym typeface="Lora"/>
              </a:rPr>
              <a:t>next word</a:t>
            </a:r>
            <a:endParaRPr b="1"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A model trained on </a:t>
            </a:r>
            <a:r>
              <a:rPr b="1" lang="en" sz="1500">
                <a:solidFill>
                  <a:srgbClr val="666666"/>
                </a:solidFill>
                <a:latin typeface="Lora"/>
                <a:ea typeface="Lora"/>
                <a:cs typeface="Lora"/>
                <a:sym typeface="Lora"/>
              </a:rPr>
              <a:t>LM </a:t>
            </a:r>
            <a:r>
              <a:rPr lang="en" sz="1500">
                <a:solidFill>
                  <a:srgbClr val="666666"/>
                </a:solidFill>
                <a:latin typeface="Lora"/>
                <a:ea typeface="Lora"/>
                <a:cs typeface="Lora"/>
                <a:sym typeface="Lora"/>
              </a:rPr>
              <a:t>can be used to predict plausible next words (i.e., </a:t>
            </a:r>
            <a:r>
              <a:rPr b="1" i="1" lang="en" sz="1500">
                <a:solidFill>
                  <a:srgbClr val="666666"/>
                </a:solidFill>
                <a:latin typeface="Lora"/>
                <a:ea typeface="Lora"/>
                <a:cs typeface="Lora"/>
                <a:sym typeface="Lora"/>
              </a:rPr>
              <a:t>generate</a:t>
            </a:r>
            <a:r>
              <a:rPr lang="en" sz="1500">
                <a:solidFill>
                  <a:srgbClr val="666666"/>
                </a:solidFill>
                <a:latin typeface="Lora"/>
                <a:ea typeface="Lora"/>
                <a:cs typeface="Lora"/>
                <a:sym typeface="Lora"/>
              </a:rPr>
              <a:t>), if we sample from its predicted probabilities</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 we can append the currently generated words to the input, to keep generating new words … </a:t>
            </a:r>
            <a:endParaRPr sz="1500">
              <a:solidFill>
                <a:srgbClr val="666666"/>
              </a:solidFill>
              <a:latin typeface="Lora"/>
              <a:ea typeface="Lora"/>
              <a:cs typeface="Lora"/>
              <a:sym typeface="Lora"/>
            </a:endParaRPr>
          </a:p>
        </p:txBody>
      </p:sp>
      <p:pic>
        <p:nvPicPr>
          <p:cNvPr id="155" name="Google Shape;155;p28"/>
          <p:cNvPicPr preferRelativeResize="0"/>
          <p:nvPr/>
        </p:nvPicPr>
        <p:blipFill>
          <a:blip r:embed="rId3">
            <a:alphaModFix/>
          </a:blip>
          <a:stretch>
            <a:fillRect/>
          </a:stretch>
        </p:blipFill>
        <p:spPr>
          <a:xfrm>
            <a:off x="3810050" y="1993600"/>
            <a:ext cx="5067375" cy="185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269850" y="305625"/>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Let’s look at a single step</a:t>
            </a:r>
            <a:endParaRPr sz="2400">
              <a:latin typeface="Lora"/>
              <a:ea typeface="Lora"/>
              <a:cs typeface="Lora"/>
              <a:sym typeface="Lora"/>
            </a:endParaRPr>
          </a:p>
        </p:txBody>
      </p:sp>
      <p:sp>
        <p:nvSpPr>
          <p:cNvPr id="161" name="Google Shape;161;p29"/>
          <p:cNvSpPr txBox="1"/>
          <p:nvPr/>
        </p:nvSpPr>
        <p:spPr>
          <a:xfrm>
            <a:off x="269850" y="1006425"/>
            <a:ext cx="4061100" cy="39942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For a given token </a:t>
            </a:r>
            <a:r>
              <a:rPr i="1" lang="en" sz="1500">
                <a:solidFill>
                  <a:srgbClr val="666666"/>
                </a:solidFill>
                <a:latin typeface="Lora"/>
                <a:ea typeface="Lora"/>
                <a:cs typeface="Lora"/>
                <a:sym typeface="Lora"/>
              </a:rPr>
              <a:t>t</a:t>
            </a:r>
            <a:r>
              <a:rPr lang="en" sz="1500">
                <a:solidFill>
                  <a:srgbClr val="666666"/>
                </a:solidFill>
                <a:latin typeface="Lora"/>
                <a:ea typeface="Lora"/>
                <a:cs typeface="Lora"/>
                <a:sym typeface="Lora"/>
              </a:rPr>
              <a:t>, the model produces a </a:t>
            </a:r>
            <a:r>
              <a:rPr lang="en" sz="1500">
                <a:solidFill>
                  <a:srgbClr val="666666"/>
                </a:solidFill>
                <a:latin typeface="Lora"/>
                <a:ea typeface="Lora"/>
                <a:cs typeface="Lora"/>
                <a:sym typeface="Lora"/>
              </a:rPr>
              <a:t>contextualized representation </a:t>
            </a:r>
            <a:r>
              <a:rPr lang="en" sz="1500">
                <a:solidFill>
                  <a:srgbClr val="666666"/>
                </a:solidFill>
                <a:latin typeface="Lora"/>
                <a:ea typeface="Lora"/>
                <a:cs typeface="Lora"/>
                <a:sym typeface="Lora"/>
              </a:rPr>
              <a:t>of </a:t>
            </a:r>
            <a:r>
              <a:rPr i="1" lang="en" sz="1500">
                <a:solidFill>
                  <a:srgbClr val="666666"/>
                </a:solidFill>
                <a:latin typeface="Lora"/>
                <a:ea typeface="Lora"/>
                <a:cs typeface="Lora"/>
                <a:sym typeface="Lora"/>
              </a:rPr>
              <a:t>t </a:t>
            </a:r>
            <a:r>
              <a:rPr lang="en" sz="1500">
                <a:solidFill>
                  <a:srgbClr val="666666"/>
                </a:solidFill>
                <a:latin typeface="Lora"/>
                <a:ea typeface="Lora"/>
                <a:cs typeface="Lora"/>
                <a:sym typeface="Lora"/>
              </a:rPr>
              <a:t>using self-attention</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This encoding is passed to a classification layer, i.e., a feed-forward layer that takes the encoding as input, and outputs a number of values = the vocabulary of our model</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These values are passed through a softmax function, to obtain a </a:t>
            </a:r>
            <a:r>
              <a:rPr b="1" lang="en" sz="1500">
                <a:solidFill>
                  <a:srgbClr val="666666"/>
                </a:solidFill>
                <a:latin typeface="Lora"/>
                <a:ea typeface="Lora"/>
                <a:cs typeface="Lora"/>
                <a:sym typeface="Lora"/>
              </a:rPr>
              <a:t>probability distribution</a:t>
            </a:r>
            <a:endParaRPr b="1"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The probability distribution represents the probability that each token in the vocabulary </a:t>
            </a:r>
            <a:r>
              <a:rPr i="1" lang="en" sz="1500">
                <a:solidFill>
                  <a:srgbClr val="666666"/>
                </a:solidFill>
                <a:latin typeface="Lora"/>
                <a:ea typeface="Lora"/>
                <a:cs typeface="Lora"/>
                <a:sym typeface="Lora"/>
              </a:rPr>
              <a:t>is </a:t>
            </a:r>
            <a:r>
              <a:rPr lang="en" sz="1500">
                <a:solidFill>
                  <a:srgbClr val="666666"/>
                </a:solidFill>
                <a:latin typeface="Lora"/>
                <a:ea typeface="Lora"/>
                <a:cs typeface="Lora"/>
                <a:sym typeface="Lora"/>
              </a:rPr>
              <a:t>the next word</a:t>
            </a:r>
            <a:endParaRPr sz="1500">
              <a:solidFill>
                <a:srgbClr val="666666"/>
              </a:solidFill>
              <a:latin typeface="Lora"/>
              <a:ea typeface="Lora"/>
              <a:cs typeface="Lora"/>
              <a:sym typeface="Lora"/>
            </a:endParaRPr>
          </a:p>
        </p:txBody>
      </p:sp>
      <p:pic>
        <p:nvPicPr>
          <p:cNvPr id="162" name="Google Shape;162;p29"/>
          <p:cNvPicPr preferRelativeResize="0"/>
          <p:nvPr/>
        </p:nvPicPr>
        <p:blipFill>
          <a:blip r:embed="rId3">
            <a:alphaModFix/>
          </a:blip>
          <a:stretch>
            <a:fillRect/>
          </a:stretch>
        </p:blipFill>
        <p:spPr>
          <a:xfrm>
            <a:off x="4330950" y="2252313"/>
            <a:ext cx="4572001" cy="15024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255450" y="295700"/>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Single step: training time</a:t>
            </a:r>
            <a:endParaRPr sz="2400">
              <a:latin typeface="Lora"/>
              <a:ea typeface="Lora"/>
              <a:cs typeface="Lora"/>
              <a:sym typeface="Lora"/>
            </a:endParaRPr>
          </a:p>
        </p:txBody>
      </p:sp>
      <p:sp>
        <p:nvSpPr>
          <p:cNvPr id="168" name="Google Shape;168;p30"/>
          <p:cNvSpPr txBox="1"/>
          <p:nvPr/>
        </p:nvSpPr>
        <p:spPr>
          <a:xfrm>
            <a:off x="255450" y="1492600"/>
            <a:ext cx="4061100" cy="3763500"/>
          </a:xfrm>
          <a:prstGeom prst="rect">
            <a:avLst/>
          </a:prstGeom>
          <a:noFill/>
          <a:ln>
            <a:noFill/>
          </a:ln>
        </p:spPr>
        <p:txBody>
          <a:bodyPr anchorCtr="0" anchor="t" bIns="34275" lIns="68575" spcFirstLastPara="1" rIns="68575" wrap="square" tIns="34275">
            <a:noAutofit/>
          </a:bodyPr>
          <a:lstStyle/>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At </a:t>
            </a:r>
            <a:r>
              <a:rPr lang="en" sz="1500">
                <a:solidFill>
                  <a:srgbClr val="666666"/>
                </a:solidFill>
                <a:latin typeface="Lora"/>
                <a:ea typeface="Lora"/>
                <a:cs typeface="Lora"/>
                <a:sym typeface="Lora"/>
              </a:rPr>
              <a:t>training, we use these predictions and the </a:t>
            </a:r>
            <a:r>
              <a:rPr i="1" lang="en" sz="1500">
                <a:solidFill>
                  <a:srgbClr val="666666"/>
                </a:solidFill>
                <a:latin typeface="Lora"/>
                <a:ea typeface="Lora"/>
                <a:cs typeface="Lora"/>
                <a:sym typeface="Lora"/>
              </a:rPr>
              <a:t>true </a:t>
            </a:r>
            <a:r>
              <a:rPr lang="en" sz="1500">
                <a:solidFill>
                  <a:srgbClr val="666666"/>
                </a:solidFill>
                <a:latin typeface="Lora"/>
                <a:ea typeface="Lora"/>
                <a:cs typeface="Lora"/>
                <a:sym typeface="Lora"/>
              </a:rPr>
              <a:t>words (i.e., the actual next word) to compute the loss </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We use the loss to update the model via gradient descent</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Then we move on to the next step, trying to predict y</a:t>
            </a:r>
            <a:r>
              <a:rPr baseline="-25000" lang="en" sz="1500">
                <a:solidFill>
                  <a:srgbClr val="666666"/>
                </a:solidFill>
                <a:latin typeface="Lora"/>
                <a:ea typeface="Lora"/>
                <a:cs typeface="Lora"/>
                <a:sym typeface="Lora"/>
              </a:rPr>
              <a:t>t+1</a:t>
            </a:r>
            <a:r>
              <a:rPr lang="en" sz="1500">
                <a:solidFill>
                  <a:srgbClr val="666666"/>
                </a:solidFill>
                <a:latin typeface="Lora"/>
                <a:ea typeface="Lora"/>
                <a:cs typeface="Lora"/>
                <a:sym typeface="Lora"/>
              </a:rPr>
              <a:t> from y</a:t>
            </a:r>
            <a:r>
              <a:rPr baseline="-25000" lang="en" sz="1500">
                <a:solidFill>
                  <a:srgbClr val="666666"/>
                </a:solidFill>
                <a:latin typeface="Lora"/>
                <a:ea typeface="Lora"/>
                <a:cs typeface="Lora"/>
                <a:sym typeface="Lora"/>
              </a:rPr>
              <a:t>1:t</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If we allow for sequences of different length, we can do this in parallel on a full sequence</a:t>
            </a:r>
            <a:endParaRPr sz="1500">
              <a:solidFill>
                <a:srgbClr val="666666"/>
              </a:solidFill>
              <a:latin typeface="Lora"/>
              <a:ea typeface="Lora"/>
              <a:cs typeface="Lora"/>
              <a:sym typeface="Lora"/>
            </a:endParaRPr>
          </a:p>
        </p:txBody>
      </p:sp>
      <p:pic>
        <p:nvPicPr>
          <p:cNvPr id="169" name="Google Shape;169;p30"/>
          <p:cNvPicPr preferRelativeResize="0"/>
          <p:nvPr/>
        </p:nvPicPr>
        <p:blipFill>
          <a:blip r:embed="rId3">
            <a:alphaModFix/>
          </a:blip>
          <a:stretch>
            <a:fillRect/>
          </a:stretch>
        </p:blipFill>
        <p:spPr>
          <a:xfrm>
            <a:off x="4572000" y="1155238"/>
            <a:ext cx="4572001" cy="1502427"/>
          </a:xfrm>
          <a:prstGeom prst="rect">
            <a:avLst/>
          </a:prstGeom>
          <a:noFill/>
          <a:ln>
            <a:noFill/>
          </a:ln>
        </p:spPr>
      </p:pic>
      <p:sp>
        <p:nvSpPr>
          <p:cNvPr id="170" name="Google Shape;170;p30"/>
          <p:cNvSpPr/>
          <p:nvPr/>
        </p:nvSpPr>
        <p:spPr>
          <a:xfrm>
            <a:off x="4857750" y="2945650"/>
            <a:ext cx="3635400" cy="8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Teacher forcing</a:t>
            </a:r>
            <a:r>
              <a:rPr lang="en"/>
              <a:t>: we use tokens from our “true” text as model input at training, rather than using model predictions</a:t>
            </a:r>
            <a:endParaRPr/>
          </a:p>
        </p:txBody>
      </p:sp>
      <p:cxnSp>
        <p:nvCxnSpPr>
          <p:cNvPr id="171" name="Google Shape;171;p30"/>
          <p:cNvCxnSpPr/>
          <p:nvPr/>
        </p:nvCxnSpPr>
        <p:spPr>
          <a:xfrm>
            <a:off x="4030800" y="3374350"/>
            <a:ext cx="541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218450" y="901725"/>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Single step: inference time</a:t>
            </a:r>
            <a:endParaRPr sz="2400">
              <a:latin typeface="Lora"/>
              <a:ea typeface="Lora"/>
              <a:cs typeface="Lora"/>
              <a:sym typeface="Lora"/>
            </a:endParaRPr>
          </a:p>
        </p:txBody>
      </p:sp>
      <p:sp>
        <p:nvSpPr>
          <p:cNvPr id="177" name="Google Shape;177;p31"/>
          <p:cNvSpPr txBox="1"/>
          <p:nvPr/>
        </p:nvSpPr>
        <p:spPr>
          <a:xfrm>
            <a:off x="218450" y="1691825"/>
            <a:ext cx="3852300" cy="28398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Now let’s assume we want to use this trained model to generate text (e.g., complete a sentence)</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At </a:t>
            </a:r>
            <a:r>
              <a:rPr i="1" lang="en" sz="1500">
                <a:solidFill>
                  <a:srgbClr val="666666"/>
                </a:solidFill>
                <a:latin typeface="Lora"/>
                <a:ea typeface="Lora"/>
                <a:cs typeface="Lora"/>
                <a:sym typeface="Lora"/>
              </a:rPr>
              <a:t>inference </a:t>
            </a:r>
            <a:r>
              <a:rPr lang="en" sz="1500">
                <a:solidFill>
                  <a:srgbClr val="666666"/>
                </a:solidFill>
                <a:latin typeface="Lora"/>
                <a:ea typeface="Lora"/>
                <a:cs typeface="Lora"/>
                <a:sym typeface="Lora"/>
              </a:rPr>
              <a:t>(i.e., when we just want to </a:t>
            </a:r>
            <a:r>
              <a:rPr i="1" lang="en" sz="1500">
                <a:solidFill>
                  <a:srgbClr val="666666"/>
                </a:solidFill>
                <a:latin typeface="Lora"/>
                <a:ea typeface="Lora"/>
                <a:cs typeface="Lora"/>
                <a:sym typeface="Lora"/>
              </a:rPr>
              <a:t>use</a:t>
            </a:r>
            <a:r>
              <a:rPr lang="en" sz="1500">
                <a:solidFill>
                  <a:srgbClr val="666666"/>
                </a:solidFill>
                <a:latin typeface="Lora"/>
                <a:ea typeface="Lora"/>
                <a:cs typeface="Lora"/>
                <a:sym typeface="Lora"/>
              </a:rPr>
              <a:t> a trained model for a given task), we want to use the probability distribution the model produces to find a next word, which we </a:t>
            </a:r>
            <a:r>
              <a:rPr lang="en" sz="1500">
                <a:solidFill>
                  <a:srgbClr val="666666"/>
                </a:solidFill>
                <a:latin typeface="Lora"/>
                <a:ea typeface="Lora"/>
                <a:cs typeface="Lora"/>
                <a:sym typeface="Lora"/>
              </a:rPr>
              <a:t>then</a:t>
            </a:r>
            <a:r>
              <a:rPr lang="en" sz="1500">
                <a:solidFill>
                  <a:srgbClr val="666666"/>
                </a:solidFill>
                <a:latin typeface="Lora"/>
                <a:ea typeface="Lora"/>
                <a:cs typeface="Lora"/>
                <a:sym typeface="Lora"/>
              </a:rPr>
              <a:t> feed to the model as input</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b="1" lang="en" sz="1500">
                <a:solidFill>
                  <a:srgbClr val="666666"/>
                </a:solidFill>
                <a:latin typeface="Lora"/>
                <a:ea typeface="Lora"/>
                <a:cs typeface="Lora"/>
                <a:sym typeface="Lora"/>
              </a:rPr>
              <a:t>Q: what do we do?</a:t>
            </a:r>
            <a:endParaRPr b="1" sz="1500">
              <a:solidFill>
                <a:srgbClr val="666666"/>
              </a:solidFill>
              <a:latin typeface="Lora"/>
              <a:ea typeface="Lora"/>
              <a:cs typeface="Lora"/>
              <a:sym typeface="Lora"/>
            </a:endParaRPr>
          </a:p>
        </p:txBody>
      </p:sp>
      <p:pic>
        <p:nvPicPr>
          <p:cNvPr id="178" name="Google Shape;178;p31"/>
          <p:cNvPicPr preferRelativeResize="0"/>
          <p:nvPr/>
        </p:nvPicPr>
        <p:blipFill>
          <a:blip r:embed="rId3">
            <a:alphaModFix/>
          </a:blip>
          <a:stretch>
            <a:fillRect/>
          </a:stretch>
        </p:blipFill>
        <p:spPr>
          <a:xfrm>
            <a:off x="4316550" y="1944200"/>
            <a:ext cx="4631552" cy="1776000"/>
          </a:xfrm>
          <a:prstGeom prst="rect">
            <a:avLst/>
          </a:prstGeom>
          <a:noFill/>
          <a:ln>
            <a:noFill/>
          </a:ln>
        </p:spPr>
      </p:pic>
      <p:sp>
        <p:nvSpPr>
          <p:cNvPr id="179" name="Google Shape;179;p31"/>
          <p:cNvSpPr/>
          <p:nvPr/>
        </p:nvSpPr>
        <p:spPr>
          <a:xfrm>
            <a:off x="4316550" y="3527225"/>
            <a:ext cx="327000" cy="520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255450" y="365150"/>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strategies</a:t>
            </a:r>
            <a:endParaRPr sz="2400">
              <a:latin typeface="Lora"/>
              <a:ea typeface="Lora"/>
              <a:cs typeface="Lora"/>
              <a:sym typeface="Lora"/>
            </a:endParaRPr>
          </a:p>
        </p:txBody>
      </p:sp>
      <p:sp>
        <p:nvSpPr>
          <p:cNvPr id="185" name="Google Shape;185;p32"/>
          <p:cNvSpPr txBox="1"/>
          <p:nvPr/>
        </p:nvSpPr>
        <p:spPr>
          <a:xfrm>
            <a:off x="255450" y="1155250"/>
            <a:ext cx="4700400" cy="3209400"/>
          </a:xfrm>
          <a:prstGeom prst="rect">
            <a:avLst/>
          </a:prstGeom>
          <a:noFill/>
          <a:ln>
            <a:noFill/>
          </a:ln>
        </p:spPr>
        <p:txBody>
          <a:bodyPr anchorCtr="0" anchor="t" bIns="34275" lIns="68575" spcFirstLastPara="1" rIns="68575" wrap="square" tIns="34275">
            <a:spAutoFit/>
          </a:bodyPr>
          <a:lstStyle/>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The process of “extracting” the next word from a probability distribution is called </a:t>
            </a:r>
            <a:r>
              <a:rPr b="1" lang="en" sz="1700">
                <a:solidFill>
                  <a:srgbClr val="666666"/>
                </a:solidFill>
                <a:latin typeface="Lora"/>
                <a:ea typeface="Lora"/>
                <a:cs typeface="Lora"/>
                <a:sym typeface="Lora"/>
              </a:rPr>
              <a:t>decoding </a:t>
            </a:r>
            <a:r>
              <a:rPr lang="en" sz="1700">
                <a:solidFill>
                  <a:srgbClr val="666666"/>
                </a:solidFill>
                <a:latin typeface="Lora"/>
                <a:ea typeface="Lora"/>
                <a:cs typeface="Lora"/>
                <a:sym typeface="Lora"/>
              </a:rPr>
              <a:t>(</a:t>
            </a:r>
            <a:r>
              <a:rPr lang="en" sz="1700" u="sng">
                <a:solidFill>
                  <a:srgbClr val="666666"/>
                </a:solidFill>
                <a:latin typeface="Lora"/>
                <a:ea typeface="Lora"/>
                <a:cs typeface="Lora"/>
                <a:sym typeface="Lora"/>
              </a:rPr>
              <a:t>note: this is only relevant for </a:t>
            </a:r>
            <a:r>
              <a:rPr i="1" lang="en" sz="1700" u="sng">
                <a:solidFill>
                  <a:srgbClr val="666666"/>
                </a:solidFill>
                <a:latin typeface="Lora"/>
                <a:ea typeface="Lora"/>
                <a:cs typeface="Lora"/>
                <a:sym typeface="Lora"/>
              </a:rPr>
              <a:t>inference</a:t>
            </a:r>
            <a:r>
              <a:rPr lang="en" sz="1700" u="sng">
                <a:solidFill>
                  <a:srgbClr val="666666"/>
                </a:solidFill>
                <a:latin typeface="Lora"/>
                <a:ea typeface="Lora"/>
                <a:cs typeface="Lora"/>
                <a:sym typeface="Lora"/>
              </a:rPr>
              <a:t>)</a:t>
            </a:r>
            <a:endParaRPr sz="1700" u="sng">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The simplest option is to select the word with the highest probability</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This approach is called </a:t>
            </a:r>
            <a:r>
              <a:rPr b="1" lang="en" sz="1700">
                <a:solidFill>
                  <a:srgbClr val="666666"/>
                </a:solidFill>
                <a:latin typeface="Lora"/>
                <a:ea typeface="Lora"/>
                <a:cs typeface="Lora"/>
                <a:sym typeface="Lora"/>
              </a:rPr>
              <a:t>greedy decoding</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Q: Very simple but can you see any disadvantages?</a:t>
            </a:r>
            <a:endParaRPr sz="1700">
              <a:solidFill>
                <a:srgbClr val="666666"/>
              </a:solidFill>
              <a:latin typeface="Lora"/>
              <a:ea typeface="Lora"/>
              <a:cs typeface="Lora"/>
              <a:sym typeface="Lora"/>
            </a:endParaRPr>
          </a:p>
        </p:txBody>
      </p:sp>
      <p:pic>
        <p:nvPicPr>
          <p:cNvPr id="186" name="Google Shape;186;p32"/>
          <p:cNvPicPr preferRelativeResize="0"/>
          <p:nvPr/>
        </p:nvPicPr>
        <p:blipFill>
          <a:blip r:embed="rId3">
            <a:alphaModFix/>
          </a:blip>
          <a:stretch>
            <a:fillRect/>
          </a:stretch>
        </p:blipFill>
        <p:spPr>
          <a:xfrm>
            <a:off x="5063600" y="1065950"/>
            <a:ext cx="3883350" cy="3203764"/>
          </a:xfrm>
          <a:prstGeom prst="rect">
            <a:avLst/>
          </a:prstGeom>
          <a:noFill/>
          <a:ln>
            <a:noFill/>
          </a:ln>
        </p:spPr>
      </p:pic>
      <p:sp>
        <p:nvSpPr>
          <p:cNvPr id="187" name="Google Shape;187;p32"/>
          <p:cNvSpPr txBox="1"/>
          <p:nvPr/>
        </p:nvSpPr>
        <p:spPr>
          <a:xfrm>
            <a:off x="5461975" y="4364650"/>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4"/>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188" name="Google Shape;188;p32"/>
          <p:cNvPicPr preferRelativeResize="0"/>
          <p:nvPr/>
        </p:nvPicPr>
        <p:blipFill>
          <a:blip r:embed="rId5">
            <a:alphaModFix/>
          </a:blip>
          <a:stretch>
            <a:fillRect/>
          </a:stretch>
        </p:blipFill>
        <p:spPr>
          <a:xfrm>
            <a:off x="6078977" y="365150"/>
            <a:ext cx="2496722" cy="36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0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Exercise</a:t>
            </a:r>
            <a:endParaRPr>
              <a:latin typeface="Lora"/>
              <a:ea typeface="Lora"/>
              <a:cs typeface="Lora"/>
              <a:sym typeface="Lora"/>
            </a:endParaRPr>
          </a:p>
        </p:txBody>
      </p:sp>
      <p:sp>
        <p:nvSpPr>
          <p:cNvPr id="68" name="Google Shape;68;p15"/>
          <p:cNvSpPr txBox="1"/>
          <p:nvPr>
            <p:ph idx="1" type="body"/>
          </p:nvPr>
        </p:nvSpPr>
        <p:spPr>
          <a:xfrm>
            <a:off x="311700" y="1656975"/>
            <a:ext cx="8520600" cy="2010300"/>
          </a:xfrm>
          <a:prstGeom prst="rect">
            <a:avLst/>
          </a:prstGeom>
        </p:spPr>
        <p:txBody>
          <a:bodyPr anchorCtr="0" anchor="t" bIns="91425" lIns="91425" spcFirstLastPara="1" rIns="91425" wrap="square" tIns="91425">
            <a:normAutofit fontScale="92500" lnSpcReduction="20000"/>
          </a:bodyPr>
          <a:lstStyle/>
          <a:p>
            <a:pPr indent="-328453" lvl="0" marL="457200" rtl="0" algn="l">
              <a:spcBef>
                <a:spcPts val="0"/>
              </a:spcBef>
              <a:spcAft>
                <a:spcPts val="0"/>
              </a:spcAft>
              <a:buSzPct val="100000"/>
              <a:buFont typeface="Lora"/>
              <a:buChar char="-"/>
            </a:pPr>
            <a:r>
              <a:rPr lang="en" sz="1700">
                <a:latin typeface="Lora"/>
                <a:ea typeface="Lora"/>
                <a:cs typeface="Lora"/>
                <a:sym typeface="Lora"/>
              </a:rPr>
              <a:t>What are keys, queries, and values? How are they used in the context of self-attention?</a:t>
            </a:r>
            <a:endParaRPr sz="1700">
              <a:latin typeface="Lora"/>
              <a:ea typeface="Lora"/>
              <a:cs typeface="Lora"/>
              <a:sym typeface="Lora"/>
            </a:endParaRPr>
          </a:p>
          <a:p>
            <a:pPr indent="0" lvl="0" marL="0" rtl="0" algn="l">
              <a:spcBef>
                <a:spcPts val="0"/>
              </a:spcBef>
              <a:spcAft>
                <a:spcPts val="0"/>
              </a:spcAft>
              <a:buNone/>
            </a:pPr>
            <a:r>
              <a:t/>
            </a:r>
            <a:endParaRPr sz="1700">
              <a:latin typeface="Lora"/>
              <a:ea typeface="Lora"/>
              <a:cs typeface="Lora"/>
              <a:sym typeface="Lora"/>
            </a:endParaRPr>
          </a:p>
          <a:p>
            <a:pPr indent="-328453" lvl="0" marL="457200" rtl="0" algn="l">
              <a:spcBef>
                <a:spcPts val="0"/>
              </a:spcBef>
              <a:spcAft>
                <a:spcPts val="0"/>
              </a:spcAft>
              <a:buSzPct val="100000"/>
              <a:buFont typeface="Lora"/>
              <a:buChar char="-"/>
            </a:pPr>
            <a:r>
              <a:rPr lang="en" sz="1700">
                <a:latin typeface="Lora"/>
                <a:ea typeface="Lora"/>
                <a:cs typeface="Lora"/>
                <a:sym typeface="Lora"/>
              </a:rPr>
              <a:t>Which tasks is BERT trained on? What is the rationale behind the design/choice of these tasks?</a:t>
            </a:r>
            <a:endParaRPr sz="1700">
              <a:latin typeface="Lora"/>
              <a:ea typeface="Lora"/>
              <a:cs typeface="Lora"/>
              <a:sym typeface="Lora"/>
            </a:endParaRPr>
          </a:p>
          <a:p>
            <a:pPr indent="0" lvl="0" marL="0" rtl="0" algn="l">
              <a:spcBef>
                <a:spcPts val="0"/>
              </a:spcBef>
              <a:spcAft>
                <a:spcPts val="0"/>
              </a:spcAft>
              <a:buNone/>
            </a:pPr>
            <a:r>
              <a:t/>
            </a:r>
            <a:endParaRPr sz="1700">
              <a:latin typeface="Lora"/>
              <a:ea typeface="Lora"/>
              <a:cs typeface="Lora"/>
              <a:sym typeface="Lora"/>
            </a:endParaRPr>
          </a:p>
          <a:p>
            <a:pPr indent="-328453" lvl="0" marL="457200" rtl="0" algn="l">
              <a:spcBef>
                <a:spcPts val="0"/>
              </a:spcBef>
              <a:spcAft>
                <a:spcPts val="0"/>
              </a:spcAft>
              <a:buSzPct val="100000"/>
              <a:buFont typeface="Lora"/>
              <a:buChar char="-"/>
            </a:pPr>
            <a:r>
              <a:rPr lang="en" sz="1700">
                <a:latin typeface="Lora"/>
                <a:ea typeface="Lora"/>
                <a:cs typeface="Lora"/>
                <a:sym typeface="Lora"/>
              </a:rPr>
              <a:t>Which of BERT’s outputs would you use for a </a:t>
            </a:r>
            <a:r>
              <a:rPr i="1" lang="en" sz="1700">
                <a:latin typeface="Lora"/>
                <a:ea typeface="Lora"/>
                <a:cs typeface="Lora"/>
                <a:sym typeface="Lora"/>
              </a:rPr>
              <a:t>token classification </a:t>
            </a:r>
            <a:r>
              <a:rPr lang="en" sz="1700">
                <a:latin typeface="Lora"/>
                <a:ea typeface="Lora"/>
                <a:cs typeface="Lora"/>
                <a:sym typeface="Lora"/>
              </a:rPr>
              <a:t>task? Which of BERT’s outputs would you use for a </a:t>
            </a:r>
            <a:r>
              <a:rPr i="1" lang="en" sz="1700">
                <a:latin typeface="Lora"/>
                <a:ea typeface="Lora"/>
                <a:cs typeface="Lora"/>
                <a:sym typeface="Lora"/>
              </a:rPr>
              <a:t>sequence classification </a:t>
            </a:r>
            <a:r>
              <a:rPr lang="en" sz="1700">
                <a:latin typeface="Lora"/>
                <a:ea typeface="Lora"/>
                <a:cs typeface="Lora"/>
                <a:sym typeface="Lora"/>
              </a:rPr>
              <a:t>task?</a:t>
            </a:r>
            <a:endParaRPr sz="1700">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55450" y="384975"/>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strategies</a:t>
            </a:r>
            <a:endParaRPr sz="2400">
              <a:latin typeface="Lora"/>
              <a:ea typeface="Lora"/>
              <a:cs typeface="Lora"/>
              <a:sym typeface="Lora"/>
            </a:endParaRPr>
          </a:p>
        </p:txBody>
      </p:sp>
      <p:sp>
        <p:nvSpPr>
          <p:cNvPr id="194" name="Google Shape;194;p33"/>
          <p:cNvSpPr txBox="1"/>
          <p:nvPr/>
        </p:nvSpPr>
        <p:spPr>
          <a:xfrm>
            <a:off x="255450" y="1229649"/>
            <a:ext cx="4700400" cy="3471000"/>
          </a:xfrm>
          <a:prstGeom prst="rect">
            <a:avLst/>
          </a:prstGeom>
          <a:noFill/>
          <a:ln>
            <a:noFill/>
          </a:ln>
        </p:spPr>
        <p:txBody>
          <a:bodyPr anchorCtr="0" anchor="t" bIns="34275" lIns="68575" spcFirstLastPara="1" rIns="68575" wrap="square" tIns="34275">
            <a:spAutoFit/>
          </a:bodyPr>
          <a:lstStyle/>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Greedy search misses high-probability sequences</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Another “greedy” approach is </a:t>
            </a:r>
            <a:r>
              <a:rPr b="1" lang="en" sz="1700">
                <a:solidFill>
                  <a:srgbClr val="666666"/>
                </a:solidFill>
                <a:latin typeface="Lora"/>
                <a:ea typeface="Lora"/>
                <a:cs typeface="Lora"/>
                <a:sym typeface="Lora"/>
              </a:rPr>
              <a:t>beam search</a:t>
            </a:r>
            <a:r>
              <a:rPr lang="en" sz="1700">
                <a:solidFill>
                  <a:srgbClr val="666666"/>
                </a:solidFill>
                <a:latin typeface="Lora"/>
                <a:ea typeface="Lora"/>
                <a:cs typeface="Lora"/>
                <a:sym typeface="Lora"/>
              </a:rPr>
              <a:t>: the algorithm keeps several options “active” at the same time</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E.g., a </a:t>
            </a:r>
            <a:r>
              <a:rPr i="1" lang="en" sz="1700">
                <a:solidFill>
                  <a:srgbClr val="666666"/>
                </a:solidFill>
                <a:latin typeface="Lora"/>
                <a:ea typeface="Lora"/>
                <a:cs typeface="Lora"/>
                <a:sym typeface="Lora"/>
              </a:rPr>
              <a:t>beam search </a:t>
            </a:r>
            <a:r>
              <a:rPr lang="en" sz="1700">
                <a:solidFill>
                  <a:srgbClr val="666666"/>
                </a:solidFill>
                <a:latin typeface="Lora"/>
                <a:ea typeface="Lora"/>
                <a:cs typeface="Lora"/>
                <a:sym typeface="Lora"/>
              </a:rPr>
              <a:t>with</a:t>
            </a:r>
            <a:r>
              <a:rPr lang="en" sz="1700">
                <a:solidFill>
                  <a:srgbClr val="666666"/>
                </a:solidFill>
                <a:latin typeface="Lora"/>
                <a:ea typeface="Lora"/>
                <a:cs typeface="Lora"/>
                <a:sym typeface="Lora"/>
              </a:rPr>
              <a:t> n=2 keeps the two most likely sequences “active” at each time step</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This is based on the joint probability of the generated sequence</a:t>
            </a:r>
            <a:endParaRPr sz="1700">
              <a:solidFill>
                <a:srgbClr val="666666"/>
              </a:solidFill>
              <a:latin typeface="Lora"/>
              <a:ea typeface="Lora"/>
              <a:cs typeface="Lora"/>
              <a:sym typeface="Lora"/>
            </a:endParaRPr>
          </a:p>
        </p:txBody>
      </p:sp>
      <p:sp>
        <p:nvSpPr>
          <p:cNvPr id="195" name="Google Shape;195;p33"/>
          <p:cNvSpPr txBox="1"/>
          <p:nvPr/>
        </p:nvSpPr>
        <p:spPr>
          <a:xfrm>
            <a:off x="5461975" y="4364650"/>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196" name="Google Shape;196;p33"/>
          <p:cNvPicPr preferRelativeResize="0"/>
          <p:nvPr/>
        </p:nvPicPr>
        <p:blipFill>
          <a:blip r:embed="rId4">
            <a:alphaModFix/>
          </a:blip>
          <a:stretch>
            <a:fillRect/>
          </a:stretch>
        </p:blipFill>
        <p:spPr>
          <a:xfrm>
            <a:off x="5098525" y="1229650"/>
            <a:ext cx="3574200" cy="29487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255450" y="384975"/>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strategies</a:t>
            </a:r>
            <a:endParaRPr sz="2400">
              <a:latin typeface="Lora"/>
              <a:ea typeface="Lora"/>
              <a:cs typeface="Lora"/>
              <a:sym typeface="Lora"/>
            </a:endParaRPr>
          </a:p>
        </p:txBody>
      </p:sp>
      <p:pic>
        <p:nvPicPr>
          <p:cNvPr id="202" name="Google Shape;202;p34"/>
          <p:cNvPicPr preferRelativeResize="0"/>
          <p:nvPr/>
        </p:nvPicPr>
        <p:blipFill>
          <a:blip r:embed="rId3">
            <a:alphaModFix/>
          </a:blip>
          <a:stretch>
            <a:fillRect/>
          </a:stretch>
        </p:blipFill>
        <p:spPr>
          <a:xfrm>
            <a:off x="732825" y="1085775"/>
            <a:ext cx="7214725" cy="354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255450" y="1068063"/>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strategies</a:t>
            </a:r>
            <a:endParaRPr sz="2400">
              <a:latin typeface="Lora"/>
              <a:ea typeface="Lora"/>
              <a:cs typeface="Lora"/>
              <a:sym typeface="Lora"/>
            </a:endParaRPr>
          </a:p>
        </p:txBody>
      </p:sp>
      <p:sp>
        <p:nvSpPr>
          <p:cNvPr id="208" name="Google Shape;208;p35"/>
          <p:cNvSpPr txBox="1"/>
          <p:nvPr/>
        </p:nvSpPr>
        <p:spPr>
          <a:xfrm>
            <a:off x="255450" y="1912736"/>
            <a:ext cx="4700400" cy="2424300"/>
          </a:xfrm>
          <a:prstGeom prst="rect">
            <a:avLst/>
          </a:prstGeom>
          <a:noFill/>
          <a:ln>
            <a:noFill/>
          </a:ln>
        </p:spPr>
        <p:txBody>
          <a:bodyPr anchorCtr="0" anchor="t" bIns="34275" lIns="68575" spcFirstLastPara="1" rIns="68575" wrap="square" tIns="34275">
            <a:spAutoFit/>
          </a:bodyPr>
          <a:lstStyle/>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The output of greedy decoding strategies tends to be </a:t>
            </a:r>
            <a:r>
              <a:rPr b="1" lang="en" sz="1700">
                <a:solidFill>
                  <a:srgbClr val="666666"/>
                </a:solidFill>
                <a:latin typeface="Lora"/>
                <a:ea typeface="Lora"/>
                <a:cs typeface="Lora"/>
                <a:sym typeface="Lora"/>
              </a:rPr>
              <a:t>highly repetitive</a:t>
            </a:r>
            <a:endParaRPr b="1"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The output of greedy decoding strategies also tends to be too </a:t>
            </a:r>
            <a:r>
              <a:rPr b="1" lang="en" sz="1700">
                <a:solidFill>
                  <a:srgbClr val="666666"/>
                </a:solidFill>
                <a:latin typeface="Lora"/>
                <a:ea typeface="Lora"/>
                <a:cs typeface="Lora"/>
                <a:sym typeface="Lora"/>
              </a:rPr>
              <a:t>predictable</a:t>
            </a:r>
            <a:r>
              <a:rPr lang="en" sz="1700">
                <a:solidFill>
                  <a:srgbClr val="666666"/>
                </a:solidFill>
                <a:latin typeface="Lora"/>
                <a:ea typeface="Lora"/>
                <a:cs typeface="Lora"/>
                <a:sym typeface="Lora"/>
              </a:rPr>
              <a:t>, compared to human text</a:t>
            </a:r>
            <a:endParaRPr sz="1700">
              <a:solidFill>
                <a:srgbClr val="666666"/>
              </a:solidFill>
              <a:latin typeface="Lora"/>
              <a:ea typeface="Lora"/>
              <a:cs typeface="Lora"/>
              <a:sym typeface="Lora"/>
            </a:endParaRPr>
          </a:p>
          <a:p>
            <a:pPr indent="0" lvl="0" marL="0" rtl="0" algn="l">
              <a:spcBef>
                <a:spcPts val="0"/>
              </a:spcBef>
              <a:spcAft>
                <a:spcPts val="0"/>
              </a:spcAft>
              <a:buNone/>
            </a:pPr>
            <a:r>
              <a:t/>
            </a:r>
            <a:endParaRPr sz="1700">
              <a:solidFill>
                <a:srgbClr val="666666"/>
              </a:solidFill>
              <a:latin typeface="Lora"/>
              <a:ea typeface="Lora"/>
              <a:cs typeface="Lora"/>
              <a:sym typeface="Lora"/>
            </a:endParaRPr>
          </a:p>
          <a:p>
            <a:pPr indent="-336550" lvl="0" marL="457200" rtl="0" algn="l">
              <a:spcBef>
                <a:spcPts val="0"/>
              </a:spcBef>
              <a:spcAft>
                <a:spcPts val="0"/>
              </a:spcAft>
              <a:buClr>
                <a:srgbClr val="666666"/>
              </a:buClr>
              <a:buSzPts val="1700"/>
              <a:buFont typeface="Lora"/>
              <a:buChar char="-"/>
            </a:pPr>
            <a:r>
              <a:rPr lang="en" sz="1700">
                <a:solidFill>
                  <a:srgbClr val="666666"/>
                </a:solidFill>
                <a:latin typeface="Lora"/>
                <a:ea typeface="Lora"/>
                <a:cs typeface="Lora"/>
                <a:sym typeface="Lora"/>
              </a:rPr>
              <a:t>This can be improved by </a:t>
            </a:r>
            <a:r>
              <a:rPr i="1" lang="en" sz="1700">
                <a:solidFill>
                  <a:srgbClr val="666666"/>
                </a:solidFill>
                <a:latin typeface="Lora"/>
                <a:ea typeface="Lora"/>
                <a:cs typeface="Lora"/>
                <a:sym typeface="Lora"/>
              </a:rPr>
              <a:t>sampling </a:t>
            </a:r>
            <a:r>
              <a:rPr lang="en" sz="1700">
                <a:solidFill>
                  <a:srgbClr val="666666"/>
                </a:solidFill>
                <a:latin typeface="Lora"/>
                <a:ea typeface="Lora"/>
                <a:cs typeface="Lora"/>
                <a:sym typeface="Lora"/>
              </a:rPr>
              <a:t>from the </a:t>
            </a:r>
            <a:r>
              <a:rPr lang="en" sz="1700">
                <a:solidFill>
                  <a:srgbClr val="666666"/>
                </a:solidFill>
                <a:latin typeface="Lora"/>
                <a:ea typeface="Lora"/>
                <a:cs typeface="Lora"/>
                <a:sym typeface="Lora"/>
              </a:rPr>
              <a:t>model’s probability distribution</a:t>
            </a:r>
            <a:endParaRPr sz="1700">
              <a:solidFill>
                <a:srgbClr val="666666"/>
              </a:solidFill>
              <a:latin typeface="Lora"/>
              <a:ea typeface="Lora"/>
              <a:cs typeface="Lora"/>
              <a:sym typeface="Lora"/>
            </a:endParaRPr>
          </a:p>
        </p:txBody>
      </p:sp>
      <p:sp>
        <p:nvSpPr>
          <p:cNvPr id="209" name="Google Shape;209;p35"/>
          <p:cNvSpPr txBox="1"/>
          <p:nvPr/>
        </p:nvSpPr>
        <p:spPr>
          <a:xfrm>
            <a:off x="5461975" y="4364650"/>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10" name="Google Shape;210;p35"/>
          <p:cNvPicPr preferRelativeResize="0"/>
          <p:nvPr/>
        </p:nvPicPr>
        <p:blipFill>
          <a:blip r:embed="rId4">
            <a:alphaModFix/>
          </a:blip>
          <a:stretch>
            <a:fillRect/>
          </a:stretch>
        </p:blipFill>
        <p:spPr>
          <a:xfrm>
            <a:off x="5152825" y="1431650"/>
            <a:ext cx="3883350" cy="27631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510850" y="37238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a:t>
            </a:r>
            <a:endParaRPr sz="2400">
              <a:latin typeface="Lora"/>
              <a:ea typeface="Lora"/>
              <a:cs typeface="Lora"/>
              <a:sym typeface="Lora"/>
            </a:endParaRPr>
          </a:p>
        </p:txBody>
      </p:sp>
      <p:sp>
        <p:nvSpPr>
          <p:cNvPr id="216" name="Google Shape;216;p36"/>
          <p:cNvSpPr txBox="1"/>
          <p:nvPr/>
        </p:nvSpPr>
        <p:spPr>
          <a:xfrm>
            <a:off x="510850" y="1305225"/>
            <a:ext cx="8287200" cy="854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700">
                <a:solidFill>
                  <a:srgbClr val="666666"/>
                </a:solidFill>
                <a:latin typeface="Lora"/>
                <a:ea typeface="Lora"/>
                <a:cs typeface="Lora"/>
                <a:sym typeface="Lora"/>
              </a:rPr>
              <a:t>In its simplest form, this implies sampling from the raw probability distribution: words with higher probabilities are more likely to be selected.</a:t>
            </a:r>
            <a:endParaRPr sz="1700">
              <a:solidFill>
                <a:srgbClr val="666666"/>
              </a:solidFill>
              <a:latin typeface="Lora"/>
              <a:ea typeface="Lora"/>
              <a:cs typeface="Lora"/>
              <a:sym typeface="Lora"/>
            </a:endParaRPr>
          </a:p>
          <a:p>
            <a:pPr indent="0" lvl="0" marL="0" rtl="0" algn="l">
              <a:spcBef>
                <a:spcPts val="0"/>
              </a:spcBef>
              <a:spcAft>
                <a:spcPts val="0"/>
              </a:spcAft>
              <a:buNone/>
            </a:pPr>
            <a:r>
              <a:rPr b="1" lang="en" sz="1700">
                <a:solidFill>
                  <a:srgbClr val="666666"/>
                </a:solidFill>
                <a:latin typeface="Lora"/>
                <a:ea typeface="Lora"/>
                <a:cs typeface="Lora"/>
                <a:sym typeface="Lora"/>
              </a:rPr>
              <a:t>Q: Potential issues with this approach?</a:t>
            </a:r>
            <a:endParaRPr sz="1700">
              <a:solidFill>
                <a:srgbClr val="666666"/>
              </a:solidFill>
              <a:latin typeface="Lora"/>
              <a:ea typeface="Lora"/>
              <a:cs typeface="Lora"/>
              <a:sym typeface="Lora"/>
            </a:endParaRPr>
          </a:p>
        </p:txBody>
      </p:sp>
      <p:sp>
        <p:nvSpPr>
          <p:cNvPr id="217" name="Google Shape;217;p36"/>
          <p:cNvSpPr txBox="1"/>
          <p:nvPr/>
        </p:nvSpPr>
        <p:spPr>
          <a:xfrm>
            <a:off x="4968450" y="4313925"/>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18" name="Google Shape;218;p36"/>
          <p:cNvPicPr preferRelativeResize="0"/>
          <p:nvPr/>
        </p:nvPicPr>
        <p:blipFill>
          <a:blip r:embed="rId4">
            <a:alphaModFix/>
          </a:blip>
          <a:stretch>
            <a:fillRect/>
          </a:stretch>
        </p:blipFill>
        <p:spPr>
          <a:xfrm>
            <a:off x="843923" y="2391338"/>
            <a:ext cx="7954127" cy="16905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91800" y="297050"/>
            <a:ext cx="76599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 temperature scaling</a:t>
            </a:r>
            <a:endParaRPr sz="2400">
              <a:latin typeface="Lora"/>
              <a:ea typeface="Lora"/>
              <a:cs typeface="Lora"/>
              <a:sym typeface="Lora"/>
            </a:endParaRPr>
          </a:p>
        </p:txBody>
      </p:sp>
      <p:sp>
        <p:nvSpPr>
          <p:cNvPr id="224" name="Google Shape;224;p37"/>
          <p:cNvSpPr txBox="1"/>
          <p:nvPr/>
        </p:nvSpPr>
        <p:spPr>
          <a:xfrm>
            <a:off x="428413" y="1078400"/>
            <a:ext cx="8287200" cy="854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700">
                <a:solidFill>
                  <a:srgbClr val="666666"/>
                </a:solidFill>
                <a:latin typeface="Lora"/>
                <a:ea typeface="Lora"/>
                <a:cs typeface="Lora"/>
                <a:sym typeface="Lora"/>
              </a:rPr>
              <a:t>Before doing so, the probability distribution can be modulated by applying </a:t>
            </a:r>
            <a:r>
              <a:rPr b="1" i="1" lang="en" sz="1700">
                <a:solidFill>
                  <a:srgbClr val="666666"/>
                </a:solidFill>
                <a:latin typeface="Lora"/>
                <a:ea typeface="Lora"/>
                <a:cs typeface="Lora"/>
                <a:sym typeface="Lora"/>
              </a:rPr>
              <a:t>temperature scaling</a:t>
            </a:r>
            <a:r>
              <a:rPr lang="en" sz="1700">
                <a:solidFill>
                  <a:srgbClr val="666666"/>
                </a:solidFill>
                <a:latin typeface="Lora"/>
                <a:ea typeface="Lora"/>
                <a:cs typeface="Lora"/>
                <a:sym typeface="Lora"/>
              </a:rPr>
              <a:t>, where temperature is simply a parameter added to the softmax transformation to make a distribution more “uniform” or “spikier”</a:t>
            </a:r>
            <a:endParaRPr sz="1700">
              <a:solidFill>
                <a:srgbClr val="666666"/>
              </a:solidFill>
              <a:latin typeface="Lora"/>
              <a:ea typeface="Lora"/>
              <a:cs typeface="Lora"/>
              <a:sym typeface="Lora"/>
            </a:endParaRPr>
          </a:p>
        </p:txBody>
      </p:sp>
      <p:sp>
        <p:nvSpPr>
          <p:cNvPr id="225" name="Google Shape;225;p37"/>
          <p:cNvSpPr txBox="1"/>
          <p:nvPr/>
        </p:nvSpPr>
        <p:spPr>
          <a:xfrm>
            <a:off x="4968450" y="4313925"/>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26" name="Google Shape;226;p37"/>
          <p:cNvPicPr preferRelativeResize="0"/>
          <p:nvPr/>
        </p:nvPicPr>
        <p:blipFill>
          <a:blip r:embed="rId4">
            <a:alphaModFix/>
          </a:blip>
          <a:stretch>
            <a:fillRect/>
          </a:stretch>
        </p:blipFill>
        <p:spPr>
          <a:xfrm>
            <a:off x="3713851" y="2422950"/>
            <a:ext cx="5349350" cy="1410475"/>
          </a:xfrm>
          <a:prstGeom prst="rect">
            <a:avLst/>
          </a:prstGeom>
          <a:noFill/>
          <a:ln>
            <a:noFill/>
          </a:ln>
        </p:spPr>
      </p:pic>
      <p:pic>
        <p:nvPicPr>
          <p:cNvPr id="227" name="Google Shape;227;p37"/>
          <p:cNvPicPr preferRelativeResize="0"/>
          <p:nvPr/>
        </p:nvPicPr>
        <p:blipFill>
          <a:blip r:embed="rId5">
            <a:alphaModFix/>
          </a:blip>
          <a:stretch>
            <a:fillRect/>
          </a:stretch>
        </p:blipFill>
        <p:spPr>
          <a:xfrm>
            <a:off x="562575" y="2571746"/>
            <a:ext cx="2827381" cy="700800"/>
          </a:xfrm>
          <a:prstGeom prst="rect">
            <a:avLst/>
          </a:prstGeom>
          <a:noFill/>
          <a:ln>
            <a:noFill/>
          </a:ln>
        </p:spPr>
      </p:pic>
      <p:sp>
        <p:nvSpPr>
          <p:cNvPr id="228" name="Google Shape;228;p37"/>
          <p:cNvSpPr/>
          <p:nvPr/>
        </p:nvSpPr>
        <p:spPr>
          <a:xfrm>
            <a:off x="506025" y="2470550"/>
            <a:ext cx="2827500" cy="8541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7"/>
          <p:cNvSpPr txBox="1"/>
          <p:nvPr/>
        </p:nvSpPr>
        <p:spPr>
          <a:xfrm>
            <a:off x="534225" y="4033250"/>
            <a:ext cx="2771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ora"/>
                <a:ea typeface="Lora"/>
                <a:cs typeface="Lora"/>
                <a:sym typeface="Lora"/>
              </a:rPr>
              <a:t>If            , the distribution becomes more uniform. If             , the distribution gets spikier</a:t>
            </a:r>
            <a:endParaRPr sz="1200">
              <a:solidFill>
                <a:schemeClr val="dk1"/>
              </a:solidFill>
              <a:latin typeface="Lora"/>
              <a:ea typeface="Lora"/>
              <a:cs typeface="Lora"/>
              <a:sym typeface="Lora"/>
            </a:endParaRPr>
          </a:p>
        </p:txBody>
      </p:sp>
      <p:cxnSp>
        <p:nvCxnSpPr>
          <p:cNvPr id="230" name="Google Shape;230;p37"/>
          <p:cNvCxnSpPr>
            <a:stCxn id="228" idx="2"/>
            <a:endCxn id="229" idx="0"/>
          </p:cNvCxnSpPr>
          <p:nvPr/>
        </p:nvCxnSpPr>
        <p:spPr>
          <a:xfrm>
            <a:off x="1919775" y="3324650"/>
            <a:ext cx="0" cy="708600"/>
          </a:xfrm>
          <a:prstGeom prst="straightConnector1">
            <a:avLst/>
          </a:prstGeom>
          <a:noFill/>
          <a:ln cap="flat" cmpd="sng" w="9525">
            <a:solidFill>
              <a:schemeClr val="dk2"/>
            </a:solidFill>
            <a:prstDash val="solid"/>
            <a:round/>
            <a:headEnd len="med" w="med" type="none"/>
            <a:tailEnd len="med" w="med" type="triangle"/>
          </a:ln>
        </p:spPr>
      </p:cxnSp>
      <p:pic>
        <p:nvPicPr>
          <p:cNvPr id="231" name="Google Shape;231;p37" title="[0,0,0,&quot;https://www.codecogs.com/eqnedit.php?latex=%5Ctau%20%3E%201#0&quot;]"/>
          <p:cNvPicPr preferRelativeResize="0"/>
          <p:nvPr/>
        </p:nvPicPr>
        <p:blipFill>
          <a:blip r:embed="rId6">
            <a:alphaModFix/>
          </a:blip>
          <a:stretch>
            <a:fillRect/>
          </a:stretch>
        </p:blipFill>
        <p:spPr>
          <a:xfrm>
            <a:off x="782513" y="4145875"/>
            <a:ext cx="410308" cy="127000"/>
          </a:xfrm>
          <a:prstGeom prst="rect">
            <a:avLst/>
          </a:prstGeom>
          <a:noFill/>
          <a:ln>
            <a:noFill/>
          </a:ln>
        </p:spPr>
      </p:pic>
      <p:pic>
        <p:nvPicPr>
          <p:cNvPr id="232" name="Google Shape;232;p37" title="[0,0,0,&quot;https://www.codecogs.com/eqnedit.php?latex=%5Ctau%20%3C%201#0&quot;]"/>
          <p:cNvPicPr preferRelativeResize="0"/>
          <p:nvPr/>
        </p:nvPicPr>
        <p:blipFill>
          <a:blip r:embed="rId7">
            <a:alphaModFix/>
          </a:blip>
          <a:stretch>
            <a:fillRect/>
          </a:stretch>
        </p:blipFill>
        <p:spPr>
          <a:xfrm>
            <a:off x="1878713" y="4339200"/>
            <a:ext cx="410308" cy="12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255450" y="4161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 top-k sampling</a:t>
            </a:r>
            <a:endParaRPr sz="2400">
              <a:latin typeface="Lora"/>
              <a:ea typeface="Lora"/>
              <a:cs typeface="Lora"/>
              <a:sym typeface="Lora"/>
            </a:endParaRPr>
          </a:p>
        </p:txBody>
      </p:sp>
      <p:sp>
        <p:nvSpPr>
          <p:cNvPr id="238" name="Google Shape;238;p38"/>
          <p:cNvSpPr txBox="1"/>
          <p:nvPr/>
        </p:nvSpPr>
        <p:spPr>
          <a:xfrm>
            <a:off x="255450" y="1132075"/>
            <a:ext cx="8287200" cy="561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rgbClr val="666666"/>
                </a:solidFill>
                <a:latin typeface="Lora"/>
                <a:ea typeface="Lora"/>
                <a:cs typeface="Lora"/>
                <a:sym typeface="Lora"/>
              </a:rPr>
              <a:t>Top-k sampling</a:t>
            </a:r>
            <a:r>
              <a:rPr lang="en" sz="1600">
                <a:solidFill>
                  <a:srgbClr val="666666"/>
                </a:solidFill>
                <a:latin typeface="Lora"/>
                <a:ea typeface="Lora"/>
                <a:cs typeface="Lora"/>
                <a:sym typeface="Lora"/>
              </a:rPr>
              <a:t>: sample </a:t>
            </a:r>
            <a:r>
              <a:rPr i="1" lang="en" sz="1600">
                <a:solidFill>
                  <a:srgbClr val="666666"/>
                </a:solidFill>
                <a:latin typeface="Lora"/>
                <a:ea typeface="Lora"/>
                <a:cs typeface="Lora"/>
                <a:sym typeface="Lora"/>
              </a:rPr>
              <a:t>only </a:t>
            </a:r>
            <a:r>
              <a:rPr lang="en" sz="1600">
                <a:solidFill>
                  <a:srgbClr val="666666"/>
                </a:solidFill>
                <a:latin typeface="Lora"/>
                <a:ea typeface="Lora"/>
                <a:cs typeface="Lora"/>
                <a:sym typeface="Lora"/>
              </a:rPr>
              <a:t>from the top-k words in the distribution to avoid really implausible candidate. The probability mass is redistributed among the top-k words.</a:t>
            </a:r>
            <a:endParaRPr sz="1600">
              <a:solidFill>
                <a:srgbClr val="666666"/>
              </a:solidFill>
              <a:latin typeface="Lora"/>
              <a:ea typeface="Lora"/>
              <a:cs typeface="Lora"/>
              <a:sym typeface="Lora"/>
            </a:endParaRPr>
          </a:p>
        </p:txBody>
      </p:sp>
      <p:sp>
        <p:nvSpPr>
          <p:cNvPr id="239" name="Google Shape;239;p38"/>
          <p:cNvSpPr txBox="1"/>
          <p:nvPr/>
        </p:nvSpPr>
        <p:spPr>
          <a:xfrm>
            <a:off x="5387550" y="4581825"/>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40" name="Google Shape;240;p38"/>
          <p:cNvPicPr preferRelativeResize="0"/>
          <p:nvPr/>
        </p:nvPicPr>
        <p:blipFill>
          <a:blip r:embed="rId4">
            <a:alphaModFix/>
          </a:blip>
          <a:stretch>
            <a:fillRect/>
          </a:stretch>
        </p:blipFill>
        <p:spPr>
          <a:xfrm>
            <a:off x="1494750" y="1967800"/>
            <a:ext cx="6140124" cy="2614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255450" y="4161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 top-k sampling</a:t>
            </a:r>
            <a:endParaRPr sz="2400">
              <a:latin typeface="Lora"/>
              <a:ea typeface="Lora"/>
              <a:cs typeface="Lora"/>
              <a:sym typeface="Lora"/>
            </a:endParaRPr>
          </a:p>
        </p:txBody>
      </p:sp>
      <p:sp>
        <p:nvSpPr>
          <p:cNvPr id="246" name="Google Shape;246;p39"/>
          <p:cNvSpPr txBox="1"/>
          <p:nvPr/>
        </p:nvSpPr>
        <p:spPr>
          <a:xfrm>
            <a:off x="255450" y="1132075"/>
            <a:ext cx="8823000" cy="561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rgbClr val="666666"/>
                </a:solidFill>
                <a:latin typeface="Lora"/>
                <a:ea typeface="Lora"/>
                <a:cs typeface="Lora"/>
                <a:sym typeface="Lora"/>
              </a:rPr>
              <a:t>Issues</a:t>
            </a:r>
            <a:r>
              <a:rPr lang="en" sz="1600">
                <a:solidFill>
                  <a:srgbClr val="666666"/>
                </a:solidFill>
                <a:latin typeface="Lora"/>
                <a:ea typeface="Lora"/>
                <a:cs typeface="Lora"/>
                <a:sym typeface="Lora"/>
              </a:rPr>
              <a:t>: Top-k sampling may both mask plausible candidates (if the mass is very evenly distributed) or still include very implausible candidates (if the mass is unevenly distributed)</a:t>
            </a:r>
            <a:endParaRPr sz="1600">
              <a:solidFill>
                <a:srgbClr val="666666"/>
              </a:solidFill>
              <a:latin typeface="Lora"/>
              <a:ea typeface="Lora"/>
              <a:cs typeface="Lora"/>
              <a:sym typeface="Lora"/>
            </a:endParaRPr>
          </a:p>
        </p:txBody>
      </p:sp>
      <p:sp>
        <p:nvSpPr>
          <p:cNvPr id="247" name="Google Shape;247;p39"/>
          <p:cNvSpPr txBox="1"/>
          <p:nvPr/>
        </p:nvSpPr>
        <p:spPr>
          <a:xfrm>
            <a:off x="5387550" y="4581825"/>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48" name="Google Shape;248;p39"/>
          <p:cNvPicPr preferRelativeResize="0"/>
          <p:nvPr/>
        </p:nvPicPr>
        <p:blipFill>
          <a:blip r:embed="rId4">
            <a:alphaModFix/>
          </a:blip>
          <a:stretch>
            <a:fillRect/>
          </a:stretch>
        </p:blipFill>
        <p:spPr>
          <a:xfrm>
            <a:off x="1494750" y="1967800"/>
            <a:ext cx="6140124" cy="261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255450" y="4161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 top-p sampling</a:t>
            </a:r>
            <a:endParaRPr sz="2400">
              <a:latin typeface="Lora"/>
              <a:ea typeface="Lora"/>
              <a:cs typeface="Lora"/>
              <a:sym typeface="Lora"/>
            </a:endParaRPr>
          </a:p>
        </p:txBody>
      </p:sp>
      <p:sp>
        <p:nvSpPr>
          <p:cNvPr id="254" name="Google Shape;254;p40"/>
          <p:cNvSpPr txBox="1"/>
          <p:nvPr/>
        </p:nvSpPr>
        <p:spPr>
          <a:xfrm>
            <a:off x="255450" y="1132075"/>
            <a:ext cx="88230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rgbClr val="666666"/>
                </a:solidFill>
                <a:latin typeface="Lora"/>
                <a:ea typeface="Lora"/>
                <a:cs typeface="Lora"/>
                <a:sym typeface="Lora"/>
              </a:rPr>
              <a:t>Top-p sampling</a:t>
            </a:r>
            <a:r>
              <a:rPr lang="en" sz="1600">
                <a:solidFill>
                  <a:srgbClr val="666666"/>
                </a:solidFill>
                <a:latin typeface="Lora"/>
                <a:ea typeface="Lora"/>
                <a:cs typeface="Lora"/>
                <a:sym typeface="Lora"/>
              </a:rPr>
              <a:t>: sample from the smallest set of words whose probability mass is higher than a given threshold. This dynamically adjusts the number of words we can sample from, and it ensures that it is fairly plausible candidate words. E.g., if we set</a:t>
            </a:r>
            <a:r>
              <a:rPr b="1" lang="en" sz="1600">
                <a:solidFill>
                  <a:srgbClr val="666666"/>
                </a:solidFill>
                <a:latin typeface="Lora"/>
                <a:ea typeface="Lora"/>
                <a:cs typeface="Lora"/>
                <a:sym typeface="Lora"/>
              </a:rPr>
              <a:t> </a:t>
            </a:r>
            <a:r>
              <a:rPr lang="en" sz="1600">
                <a:solidFill>
                  <a:srgbClr val="666666"/>
                </a:solidFill>
                <a:latin typeface="Lora"/>
                <a:ea typeface="Lora"/>
                <a:cs typeface="Lora"/>
                <a:sym typeface="Lora"/>
              </a:rPr>
              <a:t>p = 0.92: </a:t>
            </a:r>
            <a:endParaRPr sz="1600">
              <a:solidFill>
                <a:srgbClr val="666666"/>
              </a:solidFill>
              <a:latin typeface="Lora"/>
              <a:ea typeface="Lora"/>
              <a:cs typeface="Lora"/>
              <a:sym typeface="Lora"/>
            </a:endParaRPr>
          </a:p>
        </p:txBody>
      </p:sp>
      <p:sp>
        <p:nvSpPr>
          <p:cNvPr id="255" name="Google Shape;255;p40"/>
          <p:cNvSpPr txBox="1"/>
          <p:nvPr/>
        </p:nvSpPr>
        <p:spPr>
          <a:xfrm>
            <a:off x="5372675" y="4774200"/>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56" name="Google Shape;256;p40"/>
          <p:cNvPicPr preferRelativeResize="0"/>
          <p:nvPr/>
        </p:nvPicPr>
        <p:blipFill>
          <a:blip r:embed="rId4">
            <a:alphaModFix/>
          </a:blip>
          <a:stretch>
            <a:fillRect/>
          </a:stretch>
        </p:blipFill>
        <p:spPr>
          <a:xfrm>
            <a:off x="1701650" y="2084500"/>
            <a:ext cx="5930593" cy="2583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255450" y="4161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Decoding through sampling: top-p sampling</a:t>
            </a:r>
            <a:endParaRPr sz="2400">
              <a:latin typeface="Lora"/>
              <a:ea typeface="Lora"/>
              <a:cs typeface="Lora"/>
              <a:sym typeface="Lora"/>
            </a:endParaRPr>
          </a:p>
        </p:txBody>
      </p:sp>
      <p:sp>
        <p:nvSpPr>
          <p:cNvPr id="262" name="Google Shape;262;p41"/>
          <p:cNvSpPr txBox="1"/>
          <p:nvPr/>
        </p:nvSpPr>
        <p:spPr>
          <a:xfrm>
            <a:off x="469150" y="1132075"/>
            <a:ext cx="8387700" cy="561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rgbClr val="666666"/>
                </a:solidFill>
                <a:latin typeface="Lora"/>
                <a:ea typeface="Lora"/>
                <a:cs typeface="Lora"/>
                <a:sym typeface="Lora"/>
              </a:rPr>
              <a:t>Note: </a:t>
            </a:r>
            <a:r>
              <a:rPr lang="en" sz="1600">
                <a:solidFill>
                  <a:srgbClr val="666666"/>
                </a:solidFill>
                <a:latin typeface="Lora"/>
                <a:ea typeface="Lora"/>
                <a:cs typeface="Lora"/>
                <a:sym typeface="Lora"/>
              </a:rPr>
              <a:t>some of these approaches can also be combined: you can sample multiple times and combine sampling with beam search</a:t>
            </a:r>
            <a:endParaRPr sz="1600">
              <a:solidFill>
                <a:srgbClr val="666666"/>
              </a:solidFill>
              <a:latin typeface="Lora"/>
              <a:ea typeface="Lora"/>
              <a:cs typeface="Lora"/>
              <a:sym typeface="Lora"/>
            </a:endParaRPr>
          </a:p>
        </p:txBody>
      </p:sp>
      <p:sp>
        <p:nvSpPr>
          <p:cNvPr id="263" name="Google Shape;263;p41"/>
          <p:cNvSpPr txBox="1"/>
          <p:nvPr/>
        </p:nvSpPr>
        <p:spPr>
          <a:xfrm>
            <a:off x="5372675" y="4774200"/>
            <a:ext cx="35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Lora"/>
                <a:ea typeface="Lora"/>
                <a:cs typeface="Lora"/>
                <a:sym typeface="Lora"/>
                <a:hlinkClick r:id="rId3"/>
              </a:rPr>
              <a:t>https://huggingface.co/blog/how-to-generate</a:t>
            </a:r>
            <a:r>
              <a:rPr lang="en" sz="1200">
                <a:latin typeface="Lora"/>
                <a:ea typeface="Lora"/>
                <a:cs typeface="Lora"/>
                <a:sym typeface="Lora"/>
              </a:rPr>
              <a:t> </a:t>
            </a:r>
            <a:endParaRPr sz="1200">
              <a:latin typeface="Lora"/>
              <a:ea typeface="Lora"/>
              <a:cs typeface="Lora"/>
              <a:sym typeface="Lora"/>
            </a:endParaRPr>
          </a:p>
        </p:txBody>
      </p:sp>
      <p:pic>
        <p:nvPicPr>
          <p:cNvPr id="264" name="Google Shape;264;p41"/>
          <p:cNvPicPr preferRelativeResize="0"/>
          <p:nvPr/>
        </p:nvPicPr>
        <p:blipFill>
          <a:blip r:embed="rId4">
            <a:alphaModFix/>
          </a:blip>
          <a:stretch>
            <a:fillRect/>
          </a:stretch>
        </p:blipFill>
        <p:spPr>
          <a:xfrm>
            <a:off x="1701650" y="2084500"/>
            <a:ext cx="5930593" cy="2583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255450" y="5383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Generative Pretrained Transformers</a:t>
            </a:r>
            <a:endParaRPr sz="2400">
              <a:latin typeface="Lora"/>
              <a:ea typeface="Lora"/>
              <a:cs typeface="Lora"/>
              <a:sym typeface="Lora"/>
            </a:endParaRPr>
          </a:p>
        </p:txBody>
      </p:sp>
      <p:sp>
        <p:nvSpPr>
          <p:cNvPr id="270" name="Google Shape;270;p42"/>
          <p:cNvSpPr txBox="1"/>
          <p:nvPr/>
        </p:nvSpPr>
        <p:spPr>
          <a:xfrm>
            <a:off x="333375" y="1411175"/>
            <a:ext cx="5349900" cy="33015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666666"/>
              </a:buClr>
              <a:buSzPts val="1500"/>
              <a:buFont typeface="Lora"/>
              <a:buChar char="-"/>
            </a:pPr>
            <a:r>
              <a:rPr b="1" lang="en" sz="1500">
                <a:solidFill>
                  <a:srgbClr val="666666"/>
                </a:solidFill>
                <a:latin typeface="Lora"/>
                <a:ea typeface="Lora"/>
                <a:cs typeface="Lora"/>
                <a:sym typeface="Lora"/>
              </a:rPr>
              <a:t>GPT </a:t>
            </a:r>
            <a:r>
              <a:rPr lang="en" sz="1500">
                <a:solidFill>
                  <a:srgbClr val="666666"/>
                </a:solidFill>
                <a:latin typeface="Lora"/>
                <a:ea typeface="Lora"/>
                <a:cs typeface="Lora"/>
                <a:sym typeface="Lora"/>
              </a:rPr>
              <a:t>is a </a:t>
            </a:r>
            <a:r>
              <a:rPr b="1" lang="en" sz="1500">
                <a:solidFill>
                  <a:srgbClr val="666666"/>
                </a:solidFill>
                <a:latin typeface="Lora"/>
                <a:ea typeface="Lora"/>
                <a:cs typeface="Lora"/>
                <a:sym typeface="Lora"/>
              </a:rPr>
              <a:t>transformer architecture </a:t>
            </a:r>
            <a:r>
              <a:rPr lang="en" sz="1500">
                <a:solidFill>
                  <a:srgbClr val="666666"/>
                </a:solidFill>
                <a:latin typeface="Lora"/>
                <a:ea typeface="Lora"/>
                <a:cs typeface="Lora"/>
                <a:sym typeface="Lora"/>
              </a:rPr>
              <a:t>trained on autoregressive language modeling by applying </a:t>
            </a:r>
            <a:r>
              <a:rPr b="1" lang="en" sz="1500">
                <a:solidFill>
                  <a:srgbClr val="666666"/>
                </a:solidFill>
                <a:latin typeface="Lora"/>
                <a:ea typeface="Lora"/>
                <a:cs typeface="Lora"/>
                <a:sym typeface="Lora"/>
              </a:rPr>
              <a:t>unidirectional attention</a:t>
            </a:r>
            <a:endParaRPr b="1"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It is a model that is natively suited to doing </a:t>
            </a:r>
            <a:r>
              <a:rPr b="1" lang="en" sz="1500">
                <a:solidFill>
                  <a:srgbClr val="666666"/>
                </a:solidFill>
                <a:latin typeface="Lora"/>
                <a:ea typeface="Lora"/>
                <a:cs typeface="Lora"/>
                <a:sym typeface="Lora"/>
              </a:rPr>
              <a:t>language generation</a:t>
            </a:r>
            <a:endParaRPr b="1"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GPT is a </a:t>
            </a:r>
            <a:r>
              <a:rPr b="1" lang="en" sz="1500">
                <a:solidFill>
                  <a:srgbClr val="666666"/>
                </a:solidFill>
                <a:latin typeface="Lora"/>
                <a:ea typeface="Lora"/>
                <a:cs typeface="Lora"/>
                <a:sym typeface="Lora"/>
              </a:rPr>
              <a:t>decoder-only </a:t>
            </a:r>
            <a:r>
              <a:rPr lang="en" sz="1500">
                <a:solidFill>
                  <a:srgbClr val="666666"/>
                </a:solidFill>
                <a:latin typeface="Lora"/>
                <a:ea typeface="Lora"/>
                <a:cs typeface="Lora"/>
                <a:sym typeface="Lora"/>
              </a:rPr>
              <a:t>architecture, similar to the decoder in the original transformer, just with no cross attention (the main architectural difference with BERT is the unidirectional attention)</a:t>
            </a:r>
            <a:endParaRPr sz="1500">
              <a:solidFill>
                <a:srgbClr val="666666"/>
              </a:solidFill>
              <a:latin typeface="Lora"/>
              <a:ea typeface="Lora"/>
              <a:cs typeface="Lora"/>
              <a:sym typeface="Lora"/>
            </a:endParaRPr>
          </a:p>
          <a:p>
            <a:pPr indent="0" lvl="0" marL="0" rtl="0" algn="l">
              <a:spcBef>
                <a:spcPts val="0"/>
              </a:spcBef>
              <a:spcAft>
                <a:spcPts val="0"/>
              </a:spcAft>
              <a:buNone/>
            </a:pPr>
            <a:r>
              <a:rPr lang="en" sz="1500">
                <a:solidFill>
                  <a:srgbClr val="666666"/>
                </a:solidFill>
                <a:latin typeface="Lora"/>
                <a:ea typeface="Lora"/>
                <a:cs typeface="Lora"/>
                <a:sym typeface="Lora"/>
              </a:rPr>
              <a:t>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GPT-4 is the most recent architecture, but the main differences between GPT releases concern </a:t>
            </a:r>
            <a:r>
              <a:rPr b="1" lang="en" sz="1500">
                <a:solidFill>
                  <a:srgbClr val="666666"/>
                </a:solidFill>
                <a:latin typeface="Lora"/>
                <a:ea typeface="Lora"/>
                <a:cs typeface="Lora"/>
                <a:sym typeface="Lora"/>
              </a:rPr>
              <a:t>scale</a:t>
            </a:r>
            <a:endParaRPr b="1" sz="1500">
              <a:solidFill>
                <a:srgbClr val="666666"/>
              </a:solidFill>
              <a:latin typeface="Lora"/>
              <a:ea typeface="Lora"/>
              <a:cs typeface="Lora"/>
              <a:sym typeface="Lora"/>
            </a:endParaRPr>
          </a:p>
        </p:txBody>
      </p:sp>
      <p:pic>
        <p:nvPicPr>
          <p:cNvPr id="271" name="Google Shape;271;p42"/>
          <p:cNvPicPr preferRelativeResize="0"/>
          <p:nvPr/>
        </p:nvPicPr>
        <p:blipFill rotWithShape="1">
          <a:blip r:embed="rId3">
            <a:alphaModFix/>
          </a:blip>
          <a:srcRect b="0" l="0" r="0" t="1642"/>
          <a:stretch/>
        </p:blipFill>
        <p:spPr>
          <a:xfrm>
            <a:off x="5852875" y="879225"/>
            <a:ext cx="3183825" cy="3833450"/>
          </a:xfrm>
          <a:prstGeom prst="rect">
            <a:avLst/>
          </a:prstGeom>
          <a:noFill/>
          <a:ln>
            <a:noFill/>
          </a:ln>
        </p:spPr>
      </p:pic>
      <p:sp>
        <p:nvSpPr>
          <p:cNvPr id="272" name="Google Shape;272;p42"/>
          <p:cNvSpPr/>
          <p:nvPr/>
        </p:nvSpPr>
        <p:spPr>
          <a:xfrm>
            <a:off x="7284650" y="879225"/>
            <a:ext cx="1256100" cy="31371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1195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Recap: contextualized encodings</a:t>
            </a:r>
            <a:endParaRPr>
              <a:latin typeface="Lora"/>
              <a:ea typeface="Lora"/>
              <a:cs typeface="Lora"/>
              <a:sym typeface="Lora"/>
            </a:endParaRPr>
          </a:p>
        </p:txBody>
      </p:sp>
      <p:sp>
        <p:nvSpPr>
          <p:cNvPr id="74" name="Google Shape;74;p16"/>
          <p:cNvSpPr txBox="1"/>
          <p:nvPr>
            <p:ph idx="1" type="body"/>
          </p:nvPr>
        </p:nvSpPr>
        <p:spPr>
          <a:xfrm>
            <a:off x="311700" y="1868276"/>
            <a:ext cx="8520600" cy="28749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Font typeface="Lora"/>
              <a:buChar char="-"/>
            </a:pPr>
            <a:r>
              <a:rPr lang="en" sz="1600">
                <a:latin typeface="Lora"/>
                <a:ea typeface="Lora"/>
                <a:cs typeface="Lora"/>
                <a:sym typeface="Lora"/>
              </a:rPr>
              <a:t>Throughout the course, we have reviewed methods that </a:t>
            </a:r>
            <a:r>
              <a:rPr b="1" lang="en" sz="1600">
                <a:latin typeface="Lora"/>
                <a:ea typeface="Lora"/>
                <a:cs typeface="Lora"/>
                <a:sym typeface="Lora"/>
              </a:rPr>
              <a:t>make it </a:t>
            </a:r>
            <a:r>
              <a:rPr b="1" lang="en" sz="1600">
                <a:latin typeface="Lora"/>
                <a:ea typeface="Lora"/>
                <a:cs typeface="Lora"/>
                <a:sym typeface="Lora"/>
              </a:rPr>
              <a:t>possible</a:t>
            </a:r>
            <a:r>
              <a:rPr b="1" lang="en" sz="1600">
                <a:latin typeface="Lora"/>
                <a:ea typeface="Lora"/>
                <a:cs typeface="Lora"/>
                <a:sym typeface="Lora"/>
              </a:rPr>
              <a:t> to represent </a:t>
            </a:r>
            <a:r>
              <a:rPr b="1" lang="en" sz="1600">
                <a:latin typeface="Lora"/>
                <a:ea typeface="Lora"/>
                <a:cs typeface="Lora"/>
                <a:sym typeface="Lora"/>
              </a:rPr>
              <a:t>language computationally</a:t>
            </a:r>
            <a:endParaRPr b="1" sz="1600">
              <a:latin typeface="Lora"/>
              <a:ea typeface="Lora"/>
              <a:cs typeface="Lora"/>
              <a:sym typeface="Lora"/>
            </a:endParaRPr>
          </a:p>
          <a:p>
            <a:pPr indent="0" lvl="0" marL="457200" rtl="0" algn="l">
              <a:spcBef>
                <a:spcPts val="0"/>
              </a:spcBef>
              <a:spcAft>
                <a:spcPts val="0"/>
              </a:spcAft>
              <a:buNone/>
            </a:pPr>
            <a:r>
              <a:t/>
            </a:r>
            <a:endParaRPr b="1"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Last week, we introduced BERT: an </a:t>
            </a:r>
            <a:r>
              <a:rPr b="1" lang="en" sz="1600">
                <a:latin typeface="Lora"/>
                <a:ea typeface="Lora"/>
                <a:cs typeface="Lora"/>
                <a:sym typeface="Lora"/>
              </a:rPr>
              <a:t>encoder-only transformer architecture</a:t>
            </a:r>
            <a:endParaRPr b="1" sz="1600">
              <a:latin typeface="Lora"/>
              <a:ea typeface="Lora"/>
              <a:cs typeface="Lora"/>
              <a:sym typeface="Lora"/>
            </a:endParaRPr>
          </a:p>
          <a:p>
            <a:pPr indent="0" lvl="0" marL="457200" rtl="0" algn="l">
              <a:spcBef>
                <a:spcPts val="0"/>
              </a:spcBef>
              <a:spcAft>
                <a:spcPts val="0"/>
              </a:spcAft>
              <a:buNone/>
            </a:pPr>
            <a:r>
              <a:t/>
            </a:r>
            <a:endParaRPr b="1"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BERT uses self-attention to yield </a:t>
            </a:r>
            <a:r>
              <a:rPr b="1" lang="en" sz="1600">
                <a:latin typeface="Lora"/>
                <a:ea typeface="Lora"/>
                <a:cs typeface="Lora"/>
                <a:sym typeface="Lora"/>
              </a:rPr>
              <a:t>dynamic/contextualized encodings</a:t>
            </a:r>
            <a:r>
              <a:rPr lang="en" sz="1600">
                <a:latin typeface="Lora"/>
                <a:ea typeface="Lora"/>
                <a:cs typeface="Lora"/>
                <a:sym typeface="Lora"/>
              </a:rPr>
              <a:t> of both individual tokens, and the full sequence</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These representations are sensitive to order thanks to positional embeddings</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b="1" lang="en" sz="1600">
                <a:latin typeface="Lora"/>
                <a:ea typeface="Lora"/>
                <a:cs typeface="Lora"/>
                <a:sym typeface="Lora"/>
              </a:rPr>
              <a:t>The Holy Grail!</a:t>
            </a:r>
            <a:endParaRPr b="1" sz="1600">
              <a:latin typeface="Lora"/>
              <a:ea typeface="Lora"/>
              <a:cs typeface="Lora"/>
              <a:sym typeface="Lor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How much bigger can/should LLMs become? – IEEE Future Directions" id="277" name="Google Shape;277;p43"/>
          <p:cNvPicPr preferRelativeResize="0"/>
          <p:nvPr/>
        </p:nvPicPr>
        <p:blipFill>
          <a:blip r:embed="rId3">
            <a:alphaModFix/>
          </a:blip>
          <a:stretch>
            <a:fillRect/>
          </a:stretch>
        </p:blipFill>
        <p:spPr>
          <a:xfrm>
            <a:off x="651237" y="520104"/>
            <a:ext cx="7841525" cy="4103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3957150" y="2334000"/>
            <a:ext cx="1229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400">
                <a:latin typeface="Lora"/>
                <a:ea typeface="Lora"/>
                <a:cs typeface="Lora"/>
                <a:sym typeface="Lora"/>
              </a:rPr>
              <a:t>Break</a:t>
            </a:r>
            <a:endParaRPr sz="2400">
              <a:latin typeface="Lora"/>
              <a:ea typeface="Lora"/>
              <a:cs typeface="Lora"/>
              <a:sym typeface="Lor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255450" y="5383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Natural language generation</a:t>
            </a:r>
            <a:endParaRPr sz="2400">
              <a:latin typeface="Lora"/>
              <a:ea typeface="Lora"/>
              <a:cs typeface="Lora"/>
              <a:sym typeface="Lora"/>
            </a:endParaRPr>
          </a:p>
        </p:txBody>
      </p:sp>
      <p:sp>
        <p:nvSpPr>
          <p:cNvPr id="288" name="Google Shape;288;p45"/>
          <p:cNvSpPr txBox="1"/>
          <p:nvPr/>
        </p:nvSpPr>
        <p:spPr>
          <a:xfrm>
            <a:off x="333375" y="1411175"/>
            <a:ext cx="82587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800">
                <a:solidFill>
                  <a:srgbClr val="666666"/>
                </a:solidFill>
                <a:latin typeface="Lora"/>
                <a:ea typeface="Lora"/>
                <a:cs typeface="Lora"/>
                <a:sym typeface="Lora"/>
              </a:rPr>
              <a:t>Natural language generation (NLG) </a:t>
            </a:r>
            <a:r>
              <a:rPr lang="en" sz="1800">
                <a:solidFill>
                  <a:srgbClr val="666666"/>
                </a:solidFill>
                <a:latin typeface="Lora"/>
                <a:ea typeface="Lora"/>
                <a:cs typeface="Lora"/>
                <a:sym typeface="Lora"/>
              </a:rPr>
              <a:t>is the process </a:t>
            </a:r>
            <a:r>
              <a:rPr lang="en" sz="1800">
                <a:solidFill>
                  <a:srgbClr val="666666"/>
                </a:solidFill>
                <a:latin typeface="Lora"/>
                <a:ea typeface="Lora"/>
                <a:cs typeface="Lora"/>
                <a:sym typeface="Lora"/>
              </a:rPr>
              <a:t>underlying any task that requires </a:t>
            </a:r>
            <a:r>
              <a:rPr b="1" lang="en" sz="1800">
                <a:solidFill>
                  <a:srgbClr val="666666"/>
                </a:solidFill>
                <a:latin typeface="Lora"/>
                <a:ea typeface="Lora"/>
                <a:cs typeface="Lora"/>
                <a:sym typeface="Lora"/>
              </a:rPr>
              <a:t>producing </a:t>
            </a:r>
            <a:r>
              <a:rPr lang="en" sz="1800">
                <a:solidFill>
                  <a:srgbClr val="666666"/>
                </a:solidFill>
                <a:latin typeface="Lora"/>
                <a:ea typeface="Lora"/>
                <a:cs typeface="Lora"/>
                <a:sym typeface="Lora"/>
              </a:rPr>
              <a:t>text using a computational model</a:t>
            </a:r>
            <a:endParaRPr sz="1800">
              <a:solidFill>
                <a:srgbClr val="666666"/>
              </a:solidFill>
              <a:latin typeface="Lora"/>
              <a:ea typeface="Lora"/>
              <a:cs typeface="Lora"/>
              <a:sym typeface="Lor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255450" y="5383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Natural language generation</a:t>
            </a:r>
            <a:endParaRPr sz="2400">
              <a:latin typeface="Lora"/>
              <a:ea typeface="Lora"/>
              <a:cs typeface="Lora"/>
              <a:sym typeface="Lora"/>
            </a:endParaRPr>
          </a:p>
        </p:txBody>
      </p:sp>
      <p:sp>
        <p:nvSpPr>
          <p:cNvPr id="294" name="Google Shape;294;p46"/>
          <p:cNvSpPr txBox="1"/>
          <p:nvPr/>
        </p:nvSpPr>
        <p:spPr>
          <a:xfrm>
            <a:off x="333375" y="1411175"/>
            <a:ext cx="82587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800">
                <a:solidFill>
                  <a:srgbClr val="666666"/>
                </a:solidFill>
                <a:latin typeface="Lora"/>
                <a:ea typeface="Lora"/>
                <a:cs typeface="Lora"/>
                <a:sym typeface="Lora"/>
              </a:rPr>
              <a:t>Natural language generation (NLG) </a:t>
            </a:r>
            <a:r>
              <a:rPr lang="en" sz="1800">
                <a:solidFill>
                  <a:srgbClr val="666666"/>
                </a:solidFill>
                <a:latin typeface="Lora"/>
                <a:ea typeface="Lora"/>
                <a:cs typeface="Lora"/>
                <a:sym typeface="Lora"/>
              </a:rPr>
              <a:t>is the process underlying any task that requires </a:t>
            </a:r>
            <a:r>
              <a:rPr b="1" lang="en" sz="1800">
                <a:solidFill>
                  <a:srgbClr val="666666"/>
                </a:solidFill>
                <a:latin typeface="Lora"/>
                <a:ea typeface="Lora"/>
                <a:cs typeface="Lora"/>
                <a:sym typeface="Lora"/>
              </a:rPr>
              <a:t>producing </a:t>
            </a:r>
            <a:r>
              <a:rPr lang="en" sz="1800">
                <a:solidFill>
                  <a:srgbClr val="666666"/>
                </a:solidFill>
                <a:latin typeface="Lora"/>
                <a:ea typeface="Lora"/>
                <a:cs typeface="Lora"/>
                <a:sym typeface="Lora"/>
              </a:rPr>
              <a:t>text using a computational model</a:t>
            </a:r>
            <a:endParaRPr sz="1800">
              <a:solidFill>
                <a:srgbClr val="666666"/>
              </a:solidFill>
              <a:latin typeface="Lora"/>
              <a:ea typeface="Lora"/>
              <a:cs typeface="Lora"/>
              <a:sym typeface="Lora"/>
            </a:endParaRPr>
          </a:p>
        </p:txBody>
      </p:sp>
      <p:sp>
        <p:nvSpPr>
          <p:cNvPr id="295" name="Google Shape;295;p46"/>
          <p:cNvSpPr txBox="1"/>
          <p:nvPr>
            <p:ph idx="1" type="body"/>
          </p:nvPr>
        </p:nvSpPr>
        <p:spPr>
          <a:xfrm>
            <a:off x="1707625" y="2571750"/>
            <a:ext cx="1656600" cy="4755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b="1" lang="en" sz="1600">
                <a:latin typeface="Lora"/>
                <a:ea typeface="Lora"/>
                <a:cs typeface="Lora"/>
                <a:sym typeface="Lora"/>
              </a:rPr>
              <a:t>“I love pizza”</a:t>
            </a:r>
            <a:endParaRPr b="1" sz="1600">
              <a:latin typeface="Lora"/>
              <a:ea typeface="Lora"/>
              <a:cs typeface="Lora"/>
              <a:sym typeface="Lora"/>
            </a:endParaRPr>
          </a:p>
        </p:txBody>
      </p:sp>
      <p:sp>
        <p:nvSpPr>
          <p:cNvPr id="296" name="Google Shape;296;p46"/>
          <p:cNvSpPr txBox="1"/>
          <p:nvPr>
            <p:ph idx="1" type="body"/>
          </p:nvPr>
        </p:nvSpPr>
        <p:spPr>
          <a:xfrm>
            <a:off x="6449950" y="2571750"/>
            <a:ext cx="1656600" cy="4755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b="1" lang="en" sz="1600">
                <a:latin typeface="Lora"/>
                <a:ea typeface="Lora"/>
                <a:cs typeface="Lora"/>
                <a:sym typeface="Lora"/>
              </a:rPr>
              <a:t>“Adoro la pizza”</a:t>
            </a:r>
            <a:endParaRPr b="1" sz="1600">
              <a:latin typeface="Lora"/>
              <a:ea typeface="Lora"/>
              <a:cs typeface="Lora"/>
              <a:sym typeface="Lora"/>
            </a:endParaRPr>
          </a:p>
        </p:txBody>
      </p:sp>
      <p:pic>
        <p:nvPicPr>
          <p:cNvPr descr="How to Make an American Flag Pizza Pie - From the Test Kitchen - YouTube" id="297" name="Google Shape;297;p46"/>
          <p:cNvPicPr preferRelativeResize="0"/>
          <p:nvPr/>
        </p:nvPicPr>
        <p:blipFill>
          <a:blip r:embed="rId3">
            <a:alphaModFix/>
          </a:blip>
          <a:stretch>
            <a:fillRect/>
          </a:stretch>
        </p:blipFill>
        <p:spPr>
          <a:xfrm>
            <a:off x="1307175" y="3047250"/>
            <a:ext cx="2457499" cy="1382350"/>
          </a:xfrm>
          <a:prstGeom prst="rect">
            <a:avLst/>
          </a:prstGeom>
          <a:noFill/>
          <a:ln>
            <a:noFill/>
          </a:ln>
        </p:spPr>
      </p:pic>
      <p:pic>
        <p:nvPicPr>
          <p:cNvPr descr="Margherita Pizza | Strada Toscana" id="298" name="Google Shape;298;p46"/>
          <p:cNvPicPr preferRelativeResize="0"/>
          <p:nvPr/>
        </p:nvPicPr>
        <p:blipFill>
          <a:blip r:embed="rId4">
            <a:alphaModFix/>
          </a:blip>
          <a:stretch>
            <a:fillRect/>
          </a:stretch>
        </p:blipFill>
        <p:spPr>
          <a:xfrm flipH="1">
            <a:off x="6389463" y="3047250"/>
            <a:ext cx="1777574" cy="1382350"/>
          </a:xfrm>
          <a:prstGeom prst="rect">
            <a:avLst/>
          </a:prstGeom>
          <a:noFill/>
          <a:ln>
            <a:noFill/>
          </a:ln>
        </p:spPr>
      </p:pic>
      <p:cxnSp>
        <p:nvCxnSpPr>
          <p:cNvPr id="299" name="Google Shape;299;p46"/>
          <p:cNvCxnSpPr/>
          <p:nvPr/>
        </p:nvCxnSpPr>
        <p:spPr>
          <a:xfrm>
            <a:off x="4092425" y="3602025"/>
            <a:ext cx="1964100" cy="10200"/>
          </a:xfrm>
          <a:prstGeom prst="straightConnector1">
            <a:avLst/>
          </a:prstGeom>
          <a:noFill/>
          <a:ln cap="flat" cmpd="sng" w="9525">
            <a:solidFill>
              <a:schemeClr val="dk2"/>
            </a:solidFill>
            <a:prstDash val="solid"/>
            <a:round/>
            <a:headEnd len="med" w="med" type="none"/>
            <a:tailEnd len="med" w="med" type="triangle"/>
          </a:ln>
        </p:spPr>
      </p:cxnSp>
      <p:pic>
        <p:nvPicPr>
          <p:cNvPr descr="Robot - Free technology icons" id="300" name="Google Shape;300;p46"/>
          <p:cNvPicPr preferRelativeResize="0"/>
          <p:nvPr/>
        </p:nvPicPr>
        <p:blipFill>
          <a:blip r:embed="rId5">
            <a:alphaModFix/>
          </a:blip>
          <a:stretch>
            <a:fillRect/>
          </a:stretch>
        </p:blipFill>
        <p:spPr>
          <a:xfrm>
            <a:off x="4460425" y="2989874"/>
            <a:ext cx="1233300" cy="1233300"/>
          </a:xfrm>
          <a:prstGeom prst="rect">
            <a:avLst/>
          </a:prstGeom>
          <a:noFill/>
          <a:ln>
            <a:noFill/>
          </a:ln>
        </p:spPr>
      </p:pic>
      <p:sp>
        <p:nvSpPr>
          <p:cNvPr id="301" name="Google Shape;301;p46"/>
          <p:cNvSpPr txBox="1"/>
          <p:nvPr>
            <p:ph idx="1" type="body"/>
          </p:nvPr>
        </p:nvSpPr>
        <p:spPr>
          <a:xfrm>
            <a:off x="3918113" y="2274475"/>
            <a:ext cx="2312700" cy="4755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b="1" i="1" lang="en" sz="1600">
                <a:latin typeface="Lora"/>
                <a:ea typeface="Lora"/>
                <a:cs typeface="Lora"/>
                <a:sym typeface="Lora"/>
              </a:rPr>
              <a:t>Machine translation</a:t>
            </a:r>
            <a:endParaRPr b="1" i="1" sz="1600">
              <a:latin typeface="Lora"/>
              <a:ea typeface="Lora"/>
              <a:cs typeface="Lora"/>
              <a:sym typeface="L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255450" y="5383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Natural language generation</a:t>
            </a:r>
            <a:endParaRPr sz="2400">
              <a:latin typeface="Lora"/>
              <a:ea typeface="Lora"/>
              <a:cs typeface="Lora"/>
              <a:sym typeface="Lora"/>
            </a:endParaRPr>
          </a:p>
        </p:txBody>
      </p:sp>
      <p:sp>
        <p:nvSpPr>
          <p:cNvPr id="307" name="Google Shape;307;p47"/>
          <p:cNvSpPr txBox="1"/>
          <p:nvPr/>
        </p:nvSpPr>
        <p:spPr>
          <a:xfrm>
            <a:off x="333375" y="1411175"/>
            <a:ext cx="82587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800">
                <a:solidFill>
                  <a:srgbClr val="666666"/>
                </a:solidFill>
                <a:latin typeface="Lora"/>
                <a:ea typeface="Lora"/>
                <a:cs typeface="Lora"/>
                <a:sym typeface="Lora"/>
              </a:rPr>
              <a:t>Natural language generation (NLG) </a:t>
            </a:r>
            <a:r>
              <a:rPr lang="en" sz="1800">
                <a:solidFill>
                  <a:srgbClr val="666666"/>
                </a:solidFill>
                <a:latin typeface="Lora"/>
                <a:ea typeface="Lora"/>
                <a:cs typeface="Lora"/>
                <a:sym typeface="Lora"/>
              </a:rPr>
              <a:t>is the process underlying any task that requires </a:t>
            </a:r>
            <a:r>
              <a:rPr b="1" lang="en" sz="1800">
                <a:solidFill>
                  <a:srgbClr val="666666"/>
                </a:solidFill>
                <a:latin typeface="Lora"/>
                <a:ea typeface="Lora"/>
                <a:cs typeface="Lora"/>
                <a:sym typeface="Lora"/>
              </a:rPr>
              <a:t>producing </a:t>
            </a:r>
            <a:r>
              <a:rPr lang="en" sz="1800">
                <a:solidFill>
                  <a:srgbClr val="666666"/>
                </a:solidFill>
                <a:latin typeface="Lora"/>
                <a:ea typeface="Lora"/>
                <a:cs typeface="Lora"/>
                <a:sym typeface="Lora"/>
              </a:rPr>
              <a:t>text using a computational model</a:t>
            </a:r>
            <a:endParaRPr sz="1800">
              <a:solidFill>
                <a:srgbClr val="666666"/>
              </a:solidFill>
              <a:latin typeface="Lora"/>
              <a:ea typeface="Lora"/>
              <a:cs typeface="Lora"/>
              <a:sym typeface="Lora"/>
            </a:endParaRPr>
          </a:p>
        </p:txBody>
      </p:sp>
      <p:sp>
        <p:nvSpPr>
          <p:cNvPr id="308" name="Google Shape;308;p47"/>
          <p:cNvSpPr txBox="1"/>
          <p:nvPr>
            <p:ph idx="1" type="body"/>
          </p:nvPr>
        </p:nvSpPr>
        <p:spPr>
          <a:xfrm>
            <a:off x="3918113" y="2274475"/>
            <a:ext cx="2312700" cy="4755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b="1" i="1" lang="en" sz="1600">
                <a:latin typeface="Lora"/>
                <a:ea typeface="Lora"/>
                <a:cs typeface="Lora"/>
                <a:sym typeface="Lora"/>
              </a:rPr>
              <a:t>Text summarization</a:t>
            </a:r>
            <a:endParaRPr b="1" i="1" sz="1600">
              <a:latin typeface="Lora"/>
              <a:ea typeface="Lora"/>
              <a:cs typeface="Lora"/>
              <a:sym typeface="Lora"/>
            </a:endParaRPr>
          </a:p>
        </p:txBody>
      </p:sp>
      <p:pic>
        <p:nvPicPr>
          <p:cNvPr descr="Compressing the Story: The Magic of Text Summarization | ml-articles –  Weights &amp; Biases" id="309" name="Google Shape;309;p47"/>
          <p:cNvPicPr preferRelativeResize="0"/>
          <p:nvPr/>
        </p:nvPicPr>
        <p:blipFill>
          <a:blip r:embed="rId3">
            <a:alphaModFix/>
          </a:blip>
          <a:stretch>
            <a:fillRect/>
          </a:stretch>
        </p:blipFill>
        <p:spPr>
          <a:xfrm>
            <a:off x="2506575" y="2571750"/>
            <a:ext cx="4591050" cy="2152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255450" y="53833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Natural language generation</a:t>
            </a:r>
            <a:endParaRPr sz="2400">
              <a:latin typeface="Lora"/>
              <a:ea typeface="Lora"/>
              <a:cs typeface="Lora"/>
              <a:sym typeface="Lora"/>
            </a:endParaRPr>
          </a:p>
        </p:txBody>
      </p:sp>
      <p:sp>
        <p:nvSpPr>
          <p:cNvPr id="315" name="Google Shape;315;p48"/>
          <p:cNvSpPr txBox="1"/>
          <p:nvPr/>
        </p:nvSpPr>
        <p:spPr>
          <a:xfrm>
            <a:off x="333375" y="1411175"/>
            <a:ext cx="82587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800">
                <a:solidFill>
                  <a:srgbClr val="666666"/>
                </a:solidFill>
                <a:latin typeface="Lora"/>
                <a:ea typeface="Lora"/>
                <a:cs typeface="Lora"/>
                <a:sym typeface="Lora"/>
              </a:rPr>
              <a:t>Natural language generation (NLG) </a:t>
            </a:r>
            <a:r>
              <a:rPr lang="en" sz="1800">
                <a:solidFill>
                  <a:srgbClr val="666666"/>
                </a:solidFill>
                <a:latin typeface="Lora"/>
                <a:ea typeface="Lora"/>
                <a:cs typeface="Lora"/>
                <a:sym typeface="Lora"/>
              </a:rPr>
              <a:t>is the process underlying any task that requires </a:t>
            </a:r>
            <a:r>
              <a:rPr b="1" lang="en" sz="1800">
                <a:solidFill>
                  <a:srgbClr val="666666"/>
                </a:solidFill>
                <a:latin typeface="Lora"/>
                <a:ea typeface="Lora"/>
                <a:cs typeface="Lora"/>
                <a:sym typeface="Lora"/>
              </a:rPr>
              <a:t>producing </a:t>
            </a:r>
            <a:r>
              <a:rPr lang="en" sz="1800">
                <a:solidFill>
                  <a:srgbClr val="666666"/>
                </a:solidFill>
                <a:latin typeface="Lora"/>
                <a:ea typeface="Lora"/>
                <a:cs typeface="Lora"/>
                <a:sym typeface="Lora"/>
              </a:rPr>
              <a:t>text using a computational model</a:t>
            </a:r>
            <a:endParaRPr sz="1800">
              <a:solidFill>
                <a:srgbClr val="666666"/>
              </a:solidFill>
              <a:latin typeface="Lora"/>
              <a:ea typeface="Lora"/>
              <a:cs typeface="Lora"/>
              <a:sym typeface="Lora"/>
            </a:endParaRPr>
          </a:p>
        </p:txBody>
      </p:sp>
      <p:sp>
        <p:nvSpPr>
          <p:cNvPr id="316" name="Google Shape;316;p48"/>
          <p:cNvSpPr txBox="1"/>
          <p:nvPr>
            <p:ph idx="1" type="body"/>
          </p:nvPr>
        </p:nvSpPr>
        <p:spPr>
          <a:xfrm>
            <a:off x="848700" y="3294825"/>
            <a:ext cx="1964100" cy="6234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i="1" lang="en" sz="1600">
                <a:latin typeface="Lora"/>
                <a:ea typeface="Lora"/>
                <a:cs typeface="Lora"/>
                <a:sym typeface="Lora"/>
              </a:rPr>
              <a:t>It was a dark and stormy night…</a:t>
            </a:r>
            <a:endParaRPr i="1" sz="1600">
              <a:latin typeface="Lora"/>
              <a:ea typeface="Lora"/>
              <a:cs typeface="Lora"/>
              <a:sym typeface="Lora"/>
            </a:endParaRPr>
          </a:p>
        </p:txBody>
      </p:sp>
      <p:cxnSp>
        <p:nvCxnSpPr>
          <p:cNvPr id="317" name="Google Shape;317;p48"/>
          <p:cNvCxnSpPr/>
          <p:nvPr/>
        </p:nvCxnSpPr>
        <p:spPr>
          <a:xfrm>
            <a:off x="3114875" y="3602025"/>
            <a:ext cx="1964100" cy="10200"/>
          </a:xfrm>
          <a:prstGeom prst="straightConnector1">
            <a:avLst/>
          </a:prstGeom>
          <a:noFill/>
          <a:ln cap="flat" cmpd="sng" w="9525">
            <a:solidFill>
              <a:schemeClr val="dk2"/>
            </a:solidFill>
            <a:prstDash val="solid"/>
            <a:round/>
            <a:headEnd len="med" w="med" type="none"/>
            <a:tailEnd len="med" w="med" type="triangle"/>
          </a:ln>
        </p:spPr>
      </p:cxnSp>
      <p:pic>
        <p:nvPicPr>
          <p:cNvPr descr="Robot - Free technology icons" id="318" name="Google Shape;318;p48"/>
          <p:cNvPicPr preferRelativeResize="0"/>
          <p:nvPr/>
        </p:nvPicPr>
        <p:blipFill>
          <a:blip r:embed="rId3">
            <a:alphaModFix/>
          </a:blip>
          <a:stretch>
            <a:fillRect/>
          </a:stretch>
        </p:blipFill>
        <p:spPr>
          <a:xfrm>
            <a:off x="3482875" y="2989874"/>
            <a:ext cx="1233300" cy="1233300"/>
          </a:xfrm>
          <a:prstGeom prst="rect">
            <a:avLst/>
          </a:prstGeom>
          <a:noFill/>
          <a:ln>
            <a:noFill/>
          </a:ln>
        </p:spPr>
      </p:pic>
      <p:sp>
        <p:nvSpPr>
          <p:cNvPr id="319" name="Google Shape;319;p48"/>
          <p:cNvSpPr txBox="1"/>
          <p:nvPr>
            <p:ph idx="1" type="body"/>
          </p:nvPr>
        </p:nvSpPr>
        <p:spPr>
          <a:xfrm>
            <a:off x="3114873" y="2334000"/>
            <a:ext cx="1964100" cy="475500"/>
          </a:xfrm>
          <a:prstGeom prst="rect">
            <a:avLst/>
          </a:prstGeom>
        </p:spPr>
        <p:txBody>
          <a:bodyPr anchorCtr="0" anchor="t" bIns="34275" lIns="68575" spcFirstLastPara="1" rIns="68575" wrap="square" tIns="34275">
            <a:noAutofit/>
          </a:bodyPr>
          <a:lstStyle/>
          <a:p>
            <a:pPr indent="0" lvl="0" marL="0" rtl="0" algn="l">
              <a:spcBef>
                <a:spcPts val="800"/>
              </a:spcBef>
              <a:spcAft>
                <a:spcPts val="1200"/>
              </a:spcAft>
              <a:buNone/>
            </a:pPr>
            <a:r>
              <a:rPr b="1" i="1" lang="en" sz="1600">
                <a:latin typeface="Lora"/>
                <a:ea typeface="Lora"/>
                <a:cs typeface="Lora"/>
                <a:sym typeface="Lora"/>
              </a:rPr>
              <a:t>Story generation</a:t>
            </a:r>
            <a:endParaRPr b="1" i="1" sz="1600">
              <a:latin typeface="Lora"/>
              <a:ea typeface="Lora"/>
              <a:cs typeface="Lora"/>
              <a:sym typeface="Lora"/>
            </a:endParaRPr>
          </a:p>
        </p:txBody>
      </p:sp>
      <p:sp>
        <p:nvSpPr>
          <p:cNvPr id="320" name="Google Shape;320;p48"/>
          <p:cNvSpPr txBox="1"/>
          <p:nvPr/>
        </p:nvSpPr>
        <p:spPr>
          <a:xfrm>
            <a:off x="5539575" y="2749975"/>
            <a:ext cx="3052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36466"/>
                </a:solidFill>
                <a:highlight>
                  <a:srgbClr val="FFFFFF"/>
                </a:highlight>
                <a:latin typeface="Lora"/>
                <a:ea typeface="Lora"/>
                <a:cs typeface="Lora"/>
                <a:sym typeface="Lora"/>
              </a:rPr>
              <a:t>It was a dark and stormy night; the rain fell in torrents — except at occasional intervals, when it was checked by a violent gust of wind which swept up the streets (for it is in London that our scene lies), rattling along the housetops, and fiercely agitating the scanty flame of the lamps that struggled against the darkness.</a:t>
            </a:r>
            <a:endParaRPr i="1">
              <a:latin typeface="Lora"/>
              <a:ea typeface="Lora"/>
              <a:cs typeface="Lora"/>
              <a:sym typeface="Lo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255450" y="176388"/>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Natural language generation</a:t>
            </a:r>
            <a:endParaRPr sz="2400">
              <a:latin typeface="Lora"/>
              <a:ea typeface="Lora"/>
              <a:cs typeface="Lora"/>
              <a:sym typeface="Lora"/>
            </a:endParaRPr>
          </a:p>
        </p:txBody>
      </p:sp>
      <p:sp>
        <p:nvSpPr>
          <p:cNvPr id="326" name="Google Shape;326;p49"/>
          <p:cNvSpPr txBox="1"/>
          <p:nvPr/>
        </p:nvSpPr>
        <p:spPr>
          <a:xfrm>
            <a:off x="333375" y="1411175"/>
            <a:ext cx="82587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t/>
            </a:r>
            <a:endParaRPr sz="1800">
              <a:solidFill>
                <a:srgbClr val="666666"/>
              </a:solidFill>
              <a:latin typeface="Lora"/>
              <a:ea typeface="Lora"/>
              <a:cs typeface="Lora"/>
              <a:sym typeface="Lora"/>
            </a:endParaRPr>
          </a:p>
        </p:txBody>
      </p:sp>
      <p:sp>
        <p:nvSpPr>
          <p:cNvPr id="327" name="Google Shape;327;p49"/>
          <p:cNvSpPr txBox="1"/>
          <p:nvPr>
            <p:ph idx="1" type="body"/>
          </p:nvPr>
        </p:nvSpPr>
        <p:spPr>
          <a:xfrm>
            <a:off x="333375" y="1009750"/>
            <a:ext cx="4581600" cy="3732300"/>
          </a:xfrm>
          <a:prstGeom prst="rect">
            <a:avLst/>
          </a:prstGeom>
        </p:spPr>
        <p:txBody>
          <a:bodyPr anchorCtr="0" anchor="t" bIns="34275" lIns="68575" spcFirstLastPara="1" rIns="68575" wrap="square" tIns="34275">
            <a:noAutofit/>
          </a:bodyPr>
          <a:lstStyle/>
          <a:p>
            <a:pPr indent="-317500" lvl="0" marL="457200" rtl="0" algn="l">
              <a:spcBef>
                <a:spcPts val="0"/>
              </a:spcBef>
              <a:spcAft>
                <a:spcPts val="0"/>
              </a:spcAft>
              <a:buSzPts val="1400"/>
              <a:buFont typeface="Lora"/>
              <a:buChar char="-"/>
            </a:pPr>
            <a:r>
              <a:rPr lang="en">
                <a:latin typeface="Lora"/>
                <a:ea typeface="Lora"/>
                <a:cs typeface="Lora"/>
                <a:sym typeface="Lora"/>
              </a:rPr>
              <a:t>From an NLP perspective, the really cool thing here is this</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SzPts val="1400"/>
              <a:buFont typeface="Lora"/>
              <a:buChar char="-"/>
            </a:pPr>
            <a:r>
              <a:rPr lang="en">
                <a:latin typeface="Lora"/>
                <a:ea typeface="Lora"/>
                <a:cs typeface="Lora"/>
                <a:sym typeface="Lora"/>
              </a:rPr>
              <a:t>Even tasks which we have considered “numerical” supervised tasks can be reframed as language generation tasks</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SzPts val="1400"/>
              <a:buFont typeface="Lora"/>
              <a:buChar char="-"/>
            </a:pPr>
            <a:r>
              <a:rPr lang="en">
                <a:latin typeface="Lora"/>
                <a:ea typeface="Lora"/>
                <a:cs typeface="Lora"/>
                <a:sym typeface="Lora"/>
              </a:rPr>
              <a:t>E.g., you can look at sentiment classification as the task of generating a correct label (e.g., </a:t>
            </a:r>
            <a:r>
              <a:rPr b="1" lang="en">
                <a:latin typeface="Lora"/>
                <a:ea typeface="Lora"/>
                <a:cs typeface="Lora"/>
                <a:sym typeface="Lora"/>
              </a:rPr>
              <a:t>positive</a:t>
            </a:r>
            <a:r>
              <a:rPr lang="en">
                <a:latin typeface="Lora"/>
                <a:ea typeface="Lora"/>
                <a:cs typeface="Lora"/>
                <a:sym typeface="Lora"/>
              </a:rPr>
              <a:t>) in response to a sequence</a:t>
            </a:r>
            <a:endParaRPr>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SzPts val="1400"/>
              <a:buFont typeface="Lora"/>
              <a:buChar char="-"/>
            </a:pPr>
            <a:r>
              <a:rPr lang="en">
                <a:latin typeface="Lora"/>
                <a:ea typeface="Lora"/>
                <a:cs typeface="Lora"/>
                <a:sym typeface="Lora"/>
              </a:rPr>
              <a:t>This does not just apply to </a:t>
            </a:r>
            <a:r>
              <a:rPr b="1" lang="en">
                <a:latin typeface="Lora"/>
                <a:ea typeface="Lora"/>
                <a:cs typeface="Lora"/>
                <a:sym typeface="Lora"/>
              </a:rPr>
              <a:t>classification tasks</a:t>
            </a:r>
            <a:r>
              <a:rPr lang="en">
                <a:latin typeface="Lora"/>
                <a:ea typeface="Lora"/>
                <a:cs typeface="Lora"/>
                <a:sym typeface="Lora"/>
              </a:rPr>
              <a:t>, but to any task</a:t>
            </a:r>
            <a:endParaRPr>
              <a:latin typeface="Lora"/>
              <a:ea typeface="Lora"/>
              <a:cs typeface="Lora"/>
              <a:sym typeface="Lora"/>
            </a:endParaRPr>
          </a:p>
        </p:txBody>
      </p:sp>
      <p:pic>
        <p:nvPicPr>
          <p:cNvPr id="328" name="Google Shape;328;p49"/>
          <p:cNvPicPr preferRelativeResize="0"/>
          <p:nvPr/>
        </p:nvPicPr>
        <p:blipFill>
          <a:blip r:embed="rId3">
            <a:alphaModFix/>
          </a:blip>
          <a:stretch>
            <a:fillRect/>
          </a:stretch>
        </p:blipFill>
        <p:spPr>
          <a:xfrm>
            <a:off x="5314950" y="538350"/>
            <a:ext cx="3152775" cy="4203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p:nvPr/>
        </p:nvSpPr>
        <p:spPr>
          <a:xfrm>
            <a:off x="566975" y="3447150"/>
            <a:ext cx="7597200" cy="10359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50"/>
          <p:cNvSpPr txBox="1"/>
          <p:nvPr>
            <p:ph type="title"/>
          </p:nvPr>
        </p:nvSpPr>
        <p:spPr>
          <a:xfrm>
            <a:off x="290388" y="770400"/>
            <a:ext cx="69450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Adapting language modeling to NLG tasks</a:t>
            </a:r>
            <a:endParaRPr sz="2400">
              <a:latin typeface="Lora"/>
              <a:ea typeface="Lora"/>
              <a:cs typeface="Lora"/>
              <a:sym typeface="Lora"/>
            </a:endParaRPr>
          </a:p>
        </p:txBody>
      </p:sp>
      <p:sp>
        <p:nvSpPr>
          <p:cNvPr id="335" name="Google Shape;335;p50"/>
          <p:cNvSpPr txBox="1"/>
          <p:nvPr/>
        </p:nvSpPr>
        <p:spPr>
          <a:xfrm>
            <a:off x="325325" y="1548000"/>
            <a:ext cx="8080500" cy="28398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Some of the tasks we have looked at can be solved directly (at least in </a:t>
            </a:r>
            <a:r>
              <a:rPr lang="en" sz="1800">
                <a:solidFill>
                  <a:srgbClr val="666666"/>
                </a:solidFill>
                <a:latin typeface="Lora"/>
                <a:ea typeface="Lora"/>
                <a:cs typeface="Lora"/>
                <a:sym typeface="Lora"/>
              </a:rPr>
              <a:t>principle) by simply applying the kind of language modeling architecture we have discussed before</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One example is story generation/completion: we just feed the input and ask the model to continue it by iteratively producing words</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457200" rtl="0" algn="l">
              <a:spcBef>
                <a:spcPts val="0"/>
              </a:spcBef>
              <a:spcAft>
                <a:spcPts val="0"/>
              </a:spcAft>
              <a:buNone/>
            </a:pPr>
            <a:r>
              <a:rPr lang="en" sz="1800">
                <a:solidFill>
                  <a:srgbClr val="666666"/>
                </a:solidFill>
                <a:latin typeface="Lora"/>
                <a:ea typeface="Lora"/>
                <a:cs typeface="Lora"/>
                <a:sym typeface="Lora"/>
              </a:rPr>
              <a:t>But how about </a:t>
            </a:r>
            <a:r>
              <a:rPr b="1" lang="en" sz="1800">
                <a:solidFill>
                  <a:srgbClr val="666666"/>
                </a:solidFill>
                <a:latin typeface="Lora"/>
                <a:ea typeface="Lora"/>
                <a:cs typeface="Lora"/>
                <a:sym typeface="Lora"/>
              </a:rPr>
              <a:t>machine translation</a:t>
            </a:r>
            <a:r>
              <a:rPr lang="en" sz="1800">
                <a:solidFill>
                  <a:srgbClr val="666666"/>
                </a:solidFill>
                <a:latin typeface="Lora"/>
                <a:ea typeface="Lora"/>
                <a:cs typeface="Lora"/>
                <a:sym typeface="Lora"/>
              </a:rPr>
              <a:t>? </a:t>
            </a:r>
            <a:r>
              <a:rPr b="1" lang="en" sz="1800">
                <a:solidFill>
                  <a:srgbClr val="666666"/>
                </a:solidFill>
                <a:latin typeface="Lora"/>
                <a:ea typeface="Lora"/>
                <a:cs typeface="Lora"/>
                <a:sym typeface="Lora"/>
              </a:rPr>
              <a:t>Summarization</a:t>
            </a:r>
            <a:r>
              <a:rPr lang="en" sz="1800">
                <a:solidFill>
                  <a:srgbClr val="666666"/>
                </a:solidFill>
                <a:latin typeface="Lora"/>
                <a:ea typeface="Lora"/>
                <a:cs typeface="Lora"/>
                <a:sym typeface="Lora"/>
              </a:rPr>
              <a:t>? </a:t>
            </a:r>
            <a:r>
              <a:rPr b="1" lang="en" sz="1800">
                <a:solidFill>
                  <a:srgbClr val="666666"/>
                </a:solidFill>
                <a:latin typeface="Lora"/>
                <a:ea typeface="Lora"/>
                <a:cs typeface="Lora"/>
                <a:sym typeface="Lora"/>
              </a:rPr>
              <a:t>Question answering</a:t>
            </a:r>
            <a:r>
              <a:rPr lang="en" sz="1800">
                <a:solidFill>
                  <a:srgbClr val="666666"/>
                </a:solidFill>
                <a:latin typeface="Lora"/>
                <a:ea typeface="Lora"/>
                <a:cs typeface="Lora"/>
                <a:sym typeface="Lora"/>
              </a:rPr>
              <a:t>? How do we solve them using a </a:t>
            </a:r>
            <a:r>
              <a:rPr b="1" lang="en" sz="1800">
                <a:solidFill>
                  <a:srgbClr val="666666"/>
                </a:solidFill>
                <a:latin typeface="Lora"/>
                <a:ea typeface="Lora"/>
                <a:cs typeface="Lora"/>
                <a:sym typeface="Lora"/>
              </a:rPr>
              <a:t>language modeling architecture</a:t>
            </a:r>
            <a:r>
              <a:rPr lang="en" sz="1800">
                <a:solidFill>
                  <a:srgbClr val="666666"/>
                </a:solidFill>
                <a:latin typeface="Lora"/>
                <a:ea typeface="Lora"/>
                <a:cs typeface="Lora"/>
                <a:sym typeface="Lora"/>
              </a:rPr>
              <a:t> like GPT?</a:t>
            </a:r>
            <a:endParaRPr b="1" sz="1800">
              <a:solidFill>
                <a:srgbClr val="666666"/>
              </a:solidFill>
              <a:latin typeface="Lora"/>
              <a:ea typeface="Lora"/>
              <a:cs typeface="Lora"/>
              <a:sym typeface="L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220825" y="247925"/>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A unified text-to-text approach to NLG</a:t>
            </a:r>
            <a:endParaRPr sz="2400">
              <a:latin typeface="Lora"/>
              <a:ea typeface="Lora"/>
              <a:cs typeface="Lora"/>
              <a:sym typeface="Lora"/>
            </a:endParaRPr>
          </a:p>
        </p:txBody>
      </p:sp>
      <p:sp>
        <p:nvSpPr>
          <p:cNvPr id="341" name="Google Shape;341;p51"/>
          <p:cNvSpPr txBox="1"/>
          <p:nvPr/>
        </p:nvSpPr>
        <p:spPr>
          <a:xfrm>
            <a:off x="366900" y="948725"/>
            <a:ext cx="8080500" cy="39480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All these tasks are </a:t>
            </a:r>
            <a:r>
              <a:rPr lang="en" sz="1800">
                <a:solidFill>
                  <a:srgbClr val="666666"/>
                </a:solidFill>
                <a:latin typeface="Lora"/>
                <a:ea typeface="Lora"/>
                <a:cs typeface="Lora"/>
                <a:sym typeface="Lora"/>
              </a:rPr>
              <a:t>sequence-to-sequence tasks: </a:t>
            </a:r>
            <a:r>
              <a:rPr b="1" lang="en" sz="1800">
                <a:solidFill>
                  <a:srgbClr val="666666"/>
                </a:solidFill>
                <a:latin typeface="Lora"/>
                <a:ea typeface="Lora"/>
                <a:cs typeface="Lora"/>
                <a:sym typeface="Lora"/>
              </a:rPr>
              <a:t>generating an output sequence based on an input sequence</a:t>
            </a:r>
            <a:endParaRPr b="1"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Only the </a:t>
            </a:r>
            <a:r>
              <a:rPr b="1" lang="en" sz="1800">
                <a:solidFill>
                  <a:srgbClr val="666666"/>
                </a:solidFill>
                <a:latin typeface="Lora"/>
                <a:ea typeface="Lora"/>
                <a:cs typeface="Lora"/>
                <a:sym typeface="Lora"/>
              </a:rPr>
              <a:t>“meta” aspects of each task </a:t>
            </a:r>
            <a:r>
              <a:rPr lang="en" sz="1800">
                <a:solidFill>
                  <a:srgbClr val="666666"/>
                </a:solidFill>
                <a:latin typeface="Lora"/>
                <a:ea typeface="Lora"/>
                <a:cs typeface="Lora"/>
                <a:sym typeface="Lora"/>
              </a:rPr>
              <a:t>vary: the </a:t>
            </a:r>
            <a:r>
              <a:rPr i="1" lang="en" sz="1800">
                <a:solidFill>
                  <a:srgbClr val="666666"/>
                </a:solidFill>
                <a:latin typeface="Lora"/>
                <a:ea typeface="Lora"/>
                <a:cs typeface="Lora"/>
                <a:sym typeface="Lora"/>
              </a:rPr>
              <a:t>way</a:t>
            </a:r>
            <a:r>
              <a:rPr lang="en" sz="1800">
                <a:solidFill>
                  <a:srgbClr val="666666"/>
                </a:solidFill>
                <a:latin typeface="Lora"/>
                <a:ea typeface="Lora"/>
                <a:cs typeface="Lora"/>
                <a:sym typeface="Lora"/>
              </a:rPr>
              <a:t> the input and output sentences relate to each other is what makes tasks different</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But tasks themselves can be described as … </a:t>
            </a:r>
            <a:r>
              <a:rPr b="1" lang="en" sz="1800">
                <a:solidFill>
                  <a:srgbClr val="666666"/>
                </a:solidFill>
                <a:latin typeface="Lora"/>
                <a:ea typeface="Lora"/>
                <a:cs typeface="Lora"/>
                <a:sym typeface="Lora"/>
              </a:rPr>
              <a:t>language</a:t>
            </a:r>
            <a:r>
              <a:rPr lang="en" sz="1800">
                <a:solidFill>
                  <a:srgbClr val="666666"/>
                </a:solidFill>
                <a:latin typeface="Lora"/>
                <a:ea typeface="Lora"/>
                <a:cs typeface="Lora"/>
                <a:sym typeface="Lora"/>
              </a:rPr>
              <a:t>!</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All tasks can be converted to the same format: a </a:t>
            </a:r>
            <a:r>
              <a:rPr b="1" lang="en" sz="1800">
                <a:solidFill>
                  <a:srgbClr val="666666"/>
                </a:solidFill>
                <a:latin typeface="Lora"/>
                <a:ea typeface="Lora"/>
                <a:cs typeface="Lora"/>
                <a:sym typeface="Lora"/>
              </a:rPr>
              <a:t>text-to-text task</a:t>
            </a:r>
            <a:r>
              <a:rPr lang="en" sz="1800">
                <a:solidFill>
                  <a:srgbClr val="666666"/>
                </a:solidFill>
                <a:latin typeface="Lora"/>
                <a:ea typeface="Lora"/>
                <a:cs typeface="Lora"/>
                <a:sym typeface="Lora"/>
              </a:rPr>
              <a:t>, where the input includes a </a:t>
            </a:r>
            <a:r>
              <a:rPr b="1" lang="en" sz="1800">
                <a:solidFill>
                  <a:srgbClr val="666666"/>
                </a:solidFill>
                <a:latin typeface="Lora"/>
                <a:ea typeface="Lora"/>
                <a:cs typeface="Lora"/>
                <a:sym typeface="Lora"/>
              </a:rPr>
              <a:t>prompt </a:t>
            </a:r>
            <a:r>
              <a:rPr lang="en" sz="1800">
                <a:solidFill>
                  <a:srgbClr val="666666"/>
                </a:solidFill>
                <a:latin typeface="Lora"/>
                <a:ea typeface="Lora"/>
                <a:cs typeface="Lora"/>
                <a:sym typeface="Lora"/>
              </a:rPr>
              <a:t>or </a:t>
            </a:r>
            <a:r>
              <a:rPr b="1" lang="en" sz="1800">
                <a:solidFill>
                  <a:srgbClr val="666666"/>
                </a:solidFill>
                <a:latin typeface="Lora"/>
                <a:ea typeface="Lora"/>
                <a:cs typeface="Lora"/>
                <a:sym typeface="Lora"/>
              </a:rPr>
              <a:t>instruction </a:t>
            </a:r>
            <a:r>
              <a:rPr lang="en" sz="1800">
                <a:solidFill>
                  <a:srgbClr val="666666"/>
                </a:solidFill>
                <a:latin typeface="Lora"/>
                <a:ea typeface="Lora"/>
                <a:cs typeface="Lora"/>
                <a:sym typeface="Lora"/>
              </a:rPr>
              <a:t>on what the model should do with that specific input</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All the model needs to do is learn to </a:t>
            </a:r>
            <a:r>
              <a:rPr b="1" lang="en" sz="1800">
                <a:solidFill>
                  <a:srgbClr val="666666"/>
                </a:solidFill>
                <a:latin typeface="Lora"/>
                <a:ea typeface="Lora"/>
                <a:cs typeface="Lora"/>
                <a:sym typeface="Lora"/>
              </a:rPr>
              <a:t>generate the output sequence</a:t>
            </a:r>
            <a:r>
              <a:rPr lang="en" sz="1800">
                <a:solidFill>
                  <a:srgbClr val="666666"/>
                </a:solidFill>
                <a:latin typeface="Lora"/>
                <a:ea typeface="Lora"/>
                <a:cs typeface="Lora"/>
                <a:sym typeface="Lora"/>
              </a:rPr>
              <a:t>, one word at a time, based on the input it receives!</a:t>
            </a:r>
            <a:endParaRPr sz="1800">
              <a:solidFill>
                <a:srgbClr val="666666"/>
              </a:solidFill>
              <a:latin typeface="Lora"/>
              <a:ea typeface="Lora"/>
              <a:cs typeface="Lora"/>
              <a:sym typeface="Lor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152400" y="62155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What does this mean in practice?</a:t>
            </a:r>
            <a:endParaRPr sz="2400">
              <a:latin typeface="Lora"/>
              <a:ea typeface="Lora"/>
              <a:cs typeface="Lora"/>
              <a:sym typeface="Lora"/>
            </a:endParaRPr>
          </a:p>
        </p:txBody>
      </p:sp>
      <p:pic>
        <p:nvPicPr>
          <p:cNvPr id="347" name="Google Shape;347;p52"/>
          <p:cNvPicPr preferRelativeResize="0"/>
          <p:nvPr/>
        </p:nvPicPr>
        <p:blipFill>
          <a:blip r:embed="rId3">
            <a:alphaModFix/>
          </a:blip>
          <a:stretch>
            <a:fillRect/>
          </a:stretch>
        </p:blipFill>
        <p:spPr>
          <a:xfrm>
            <a:off x="152400" y="1873300"/>
            <a:ext cx="8839200" cy="1396899"/>
          </a:xfrm>
          <a:prstGeom prst="rect">
            <a:avLst/>
          </a:prstGeom>
          <a:noFill/>
          <a:ln>
            <a:noFill/>
          </a:ln>
        </p:spPr>
      </p:pic>
      <p:sp>
        <p:nvSpPr>
          <p:cNvPr id="348" name="Google Shape;348;p52"/>
          <p:cNvSpPr/>
          <p:nvPr/>
        </p:nvSpPr>
        <p:spPr>
          <a:xfrm>
            <a:off x="4385925" y="2018700"/>
            <a:ext cx="1152000" cy="11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Language Model</a:t>
            </a:r>
            <a:endParaRPr b="1"/>
          </a:p>
        </p:txBody>
      </p:sp>
      <p:sp>
        <p:nvSpPr>
          <p:cNvPr id="349" name="Google Shape;349;p52"/>
          <p:cNvSpPr txBox="1"/>
          <p:nvPr>
            <p:ph type="title"/>
          </p:nvPr>
        </p:nvSpPr>
        <p:spPr>
          <a:xfrm>
            <a:off x="5234975" y="1172500"/>
            <a:ext cx="17631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1300">
                <a:solidFill>
                  <a:srgbClr val="980000"/>
                </a:solidFill>
                <a:latin typeface="Lora"/>
                <a:ea typeface="Lora"/>
                <a:cs typeface="Lora"/>
                <a:sym typeface="Lora"/>
              </a:rPr>
              <a:t>process &amp; generate next words</a:t>
            </a:r>
            <a:endParaRPr b="1" sz="1300">
              <a:solidFill>
                <a:srgbClr val="980000"/>
              </a:solidFill>
              <a:latin typeface="Lora"/>
              <a:ea typeface="Lora"/>
              <a:cs typeface="Lora"/>
              <a:sym typeface="Lora"/>
            </a:endParaRPr>
          </a:p>
        </p:txBody>
      </p:sp>
      <p:cxnSp>
        <p:nvCxnSpPr>
          <p:cNvPr id="350" name="Google Shape;350;p52"/>
          <p:cNvCxnSpPr/>
          <p:nvPr/>
        </p:nvCxnSpPr>
        <p:spPr>
          <a:xfrm rot="10800000">
            <a:off x="5649575" y="1732300"/>
            <a:ext cx="0" cy="839400"/>
          </a:xfrm>
          <a:prstGeom prst="straightConnector1">
            <a:avLst/>
          </a:prstGeom>
          <a:noFill/>
          <a:ln cap="flat" cmpd="sng" w="9525">
            <a:solidFill>
              <a:srgbClr val="990000"/>
            </a:solidFill>
            <a:prstDash val="solid"/>
            <a:round/>
            <a:headEnd len="med" w="med" type="stealth"/>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7271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Recap: transfer learning</a:t>
            </a:r>
            <a:endParaRPr>
              <a:latin typeface="Lora"/>
              <a:ea typeface="Lora"/>
              <a:cs typeface="Lora"/>
              <a:sym typeface="Lora"/>
            </a:endParaRPr>
          </a:p>
        </p:txBody>
      </p:sp>
      <p:sp>
        <p:nvSpPr>
          <p:cNvPr id="80" name="Google Shape;80;p17"/>
          <p:cNvSpPr txBox="1"/>
          <p:nvPr>
            <p:ph idx="1" type="body"/>
          </p:nvPr>
        </p:nvSpPr>
        <p:spPr>
          <a:xfrm>
            <a:off x="311700" y="1475851"/>
            <a:ext cx="8520600" cy="33645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Lora"/>
              <a:buChar char="-"/>
            </a:pPr>
            <a:r>
              <a:rPr lang="en" sz="1600">
                <a:latin typeface="Lora"/>
                <a:ea typeface="Lora"/>
                <a:cs typeface="Lora"/>
                <a:sym typeface="Lora"/>
              </a:rPr>
              <a:t>BERT is “pretrained” on large volumes of text using two objectives:</a:t>
            </a:r>
            <a:r>
              <a:rPr b="1" lang="en" sz="1600">
                <a:latin typeface="Lora"/>
                <a:ea typeface="Lora"/>
                <a:cs typeface="Lora"/>
                <a:sym typeface="Lora"/>
              </a:rPr>
              <a:t> masked language modeling</a:t>
            </a:r>
            <a:r>
              <a:rPr lang="en" sz="1600">
                <a:latin typeface="Lora"/>
                <a:ea typeface="Lora"/>
                <a:cs typeface="Lora"/>
                <a:sym typeface="Lora"/>
              </a:rPr>
              <a:t> (a form of language modeling) and next sentence prediction</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While previously we would train one neural network architecture for each downstream task, with BERT(-like models) we do something smarter</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We can perform pretty much any task by making minimal changes to a trained BERT (e.g., </a:t>
            </a:r>
            <a:r>
              <a:rPr lang="en" sz="1600">
                <a:latin typeface="Lora"/>
                <a:ea typeface="Lora"/>
                <a:cs typeface="Lora"/>
                <a:sym typeface="Lora"/>
              </a:rPr>
              <a:t>appending a classification module after the outputs)</a:t>
            </a:r>
            <a:endParaRPr sz="1600">
              <a:latin typeface="Lora"/>
              <a:ea typeface="Lora"/>
              <a:cs typeface="Lora"/>
              <a:sym typeface="Lora"/>
            </a:endParaRPr>
          </a:p>
          <a:p>
            <a:pPr indent="0" lvl="0" marL="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We then simply </a:t>
            </a:r>
            <a:r>
              <a:rPr i="1" lang="en" sz="1600">
                <a:latin typeface="Lora"/>
                <a:ea typeface="Lora"/>
                <a:cs typeface="Lora"/>
                <a:sym typeface="Lora"/>
              </a:rPr>
              <a:t>fine</a:t>
            </a:r>
            <a:r>
              <a:rPr lang="en" sz="1600">
                <a:latin typeface="Lora"/>
                <a:ea typeface="Lora"/>
                <a:cs typeface="Lora"/>
                <a:sym typeface="Lora"/>
              </a:rPr>
              <a:t>-</a:t>
            </a:r>
            <a:r>
              <a:rPr i="1" lang="en" sz="1600">
                <a:latin typeface="Lora"/>
                <a:ea typeface="Lora"/>
                <a:cs typeface="Lora"/>
                <a:sym typeface="Lora"/>
              </a:rPr>
              <a:t>tune </a:t>
            </a:r>
            <a:r>
              <a:rPr lang="en" sz="1600">
                <a:latin typeface="Lora"/>
                <a:ea typeface="Lora"/>
                <a:cs typeface="Lora"/>
                <a:sym typeface="Lora"/>
              </a:rPr>
              <a:t>the model on our target task</a:t>
            </a:r>
            <a:endParaRPr sz="1600">
              <a:latin typeface="Lora"/>
              <a:ea typeface="Lora"/>
              <a:cs typeface="Lora"/>
              <a:sym typeface="Lora"/>
            </a:endParaRPr>
          </a:p>
          <a:p>
            <a:pPr indent="0" lvl="0" marL="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This approach is known as </a:t>
            </a:r>
            <a:r>
              <a:rPr b="1" i="1" lang="en" sz="1600">
                <a:latin typeface="Lora"/>
                <a:ea typeface="Lora"/>
                <a:cs typeface="Lora"/>
                <a:sym typeface="Lora"/>
              </a:rPr>
              <a:t>transfer learning</a:t>
            </a:r>
            <a:endParaRPr b="1" sz="1600">
              <a:latin typeface="Lora"/>
              <a:ea typeface="Lora"/>
              <a:cs typeface="Lora"/>
              <a:sym typeface="L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606075" y="1287225"/>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What does this mean in practice?</a:t>
            </a:r>
            <a:endParaRPr sz="2400">
              <a:latin typeface="Lora"/>
              <a:ea typeface="Lora"/>
              <a:cs typeface="Lora"/>
              <a:sym typeface="Lora"/>
            </a:endParaRPr>
          </a:p>
        </p:txBody>
      </p:sp>
      <p:pic>
        <p:nvPicPr>
          <p:cNvPr id="356" name="Google Shape;356;p53"/>
          <p:cNvPicPr preferRelativeResize="0"/>
          <p:nvPr/>
        </p:nvPicPr>
        <p:blipFill>
          <a:blip r:embed="rId3">
            <a:alphaModFix/>
          </a:blip>
          <a:stretch>
            <a:fillRect/>
          </a:stretch>
        </p:blipFill>
        <p:spPr>
          <a:xfrm>
            <a:off x="1027650" y="2306450"/>
            <a:ext cx="6905625" cy="926175"/>
          </a:xfrm>
          <a:prstGeom prst="rect">
            <a:avLst/>
          </a:prstGeom>
          <a:noFill/>
          <a:ln>
            <a:noFill/>
          </a:ln>
        </p:spPr>
      </p:pic>
      <p:sp>
        <p:nvSpPr>
          <p:cNvPr id="357" name="Google Shape;357;p53"/>
          <p:cNvSpPr/>
          <p:nvPr/>
        </p:nvSpPr>
        <p:spPr>
          <a:xfrm>
            <a:off x="4917550" y="2126500"/>
            <a:ext cx="1152000" cy="11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Language Model</a:t>
            </a:r>
            <a:endParaRPr b="1"/>
          </a:p>
        </p:txBody>
      </p:sp>
      <p:sp>
        <p:nvSpPr>
          <p:cNvPr id="358" name="Google Shape;358;p53"/>
          <p:cNvSpPr txBox="1"/>
          <p:nvPr>
            <p:ph type="title"/>
          </p:nvPr>
        </p:nvSpPr>
        <p:spPr>
          <a:xfrm>
            <a:off x="5682075" y="3371075"/>
            <a:ext cx="17631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1300">
                <a:solidFill>
                  <a:srgbClr val="980000"/>
                </a:solidFill>
                <a:latin typeface="Lora"/>
                <a:ea typeface="Lora"/>
                <a:cs typeface="Lora"/>
                <a:sym typeface="Lora"/>
              </a:rPr>
              <a:t>process &amp; generate next words</a:t>
            </a:r>
            <a:endParaRPr b="1" sz="1300">
              <a:solidFill>
                <a:srgbClr val="980000"/>
              </a:solidFill>
              <a:latin typeface="Lora"/>
              <a:ea typeface="Lora"/>
              <a:cs typeface="Lora"/>
              <a:sym typeface="Lora"/>
            </a:endParaRPr>
          </a:p>
        </p:txBody>
      </p:sp>
      <p:cxnSp>
        <p:nvCxnSpPr>
          <p:cNvPr id="359" name="Google Shape;359;p53"/>
          <p:cNvCxnSpPr/>
          <p:nvPr/>
        </p:nvCxnSpPr>
        <p:spPr>
          <a:xfrm flipH="1" rot="10800000">
            <a:off x="6181550" y="2854700"/>
            <a:ext cx="12300" cy="605400"/>
          </a:xfrm>
          <a:prstGeom prst="straightConnector1">
            <a:avLst/>
          </a:prstGeom>
          <a:noFill/>
          <a:ln cap="flat" cmpd="sng" w="9525">
            <a:solidFill>
              <a:srgbClr val="990000"/>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09275" y="398225"/>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Text-to-text transfer transformer</a:t>
            </a:r>
            <a:endParaRPr sz="2400">
              <a:latin typeface="Lora"/>
              <a:ea typeface="Lora"/>
              <a:cs typeface="Lora"/>
              <a:sym typeface="Lora"/>
            </a:endParaRPr>
          </a:p>
          <a:p>
            <a:pPr indent="0" lvl="0" marL="0" rtl="0" algn="l">
              <a:spcBef>
                <a:spcPts val="0"/>
              </a:spcBef>
              <a:spcAft>
                <a:spcPts val="0"/>
              </a:spcAft>
              <a:buNone/>
            </a:pPr>
            <a:r>
              <a:rPr lang="en" sz="1550">
                <a:latin typeface="Lora"/>
                <a:ea typeface="Lora"/>
                <a:cs typeface="Lora"/>
                <a:sym typeface="Lora"/>
              </a:rPr>
              <a:t>A unified architecture, treating all tasks as text-to-text tasks (Raffel et al., 2019)</a:t>
            </a:r>
            <a:endParaRPr sz="1550">
              <a:latin typeface="Lora"/>
              <a:ea typeface="Lora"/>
              <a:cs typeface="Lora"/>
              <a:sym typeface="Lora"/>
            </a:endParaRPr>
          </a:p>
        </p:txBody>
      </p:sp>
      <p:pic>
        <p:nvPicPr>
          <p:cNvPr id="365" name="Google Shape;365;p54"/>
          <p:cNvPicPr preferRelativeResize="0"/>
          <p:nvPr/>
        </p:nvPicPr>
        <p:blipFill rotWithShape="1">
          <a:blip r:embed="rId3">
            <a:alphaModFix/>
          </a:blip>
          <a:srcRect b="0" l="0" r="457" t="0"/>
          <a:stretch/>
        </p:blipFill>
        <p:spPr>
          <a:xfrm>
            <a:off x="182025" y="1248825"/>
            <a:ext cx="8711324" cy="33390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255450" y="181563"/>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T5: overall logic</a:t>
            </a:r>
            <a:endParaRPr sz="2400">
              <a:latin typeface="Lora"/>
              <a:ea typeface="Lora"/>
              <a:cs typeface="Lora"/>
              <a:sym typeface="Lora"/>
            </a:endParaRPr>
          </a:p>
        </p:txBody>
      </p:sp>
      <p:sp>
        <p:nvSpPr>
          <p:cNvPr id="371" name="Google Shape;371;p55"/>
          <p:cNvSpPr txBox="1"/>
          <p:nvPr/>
        </p:nvSpPr>
        <p:spPr>
          <a:xfrm>
            <a:off x="255450" y="1055575"/>
            <a:ext cx="4565400" cy="39480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Pretrain a model on a version of </a:t>
            </a:r>
            <a:r>
              <a:rPr b="1" lang="en" sz="1800">
                <a:solidFill>
                  <a:srgbClr val="666666"/>
                </a:solidFill>
                <a:latin typeface="Lora"/>
                <a:ea typeface="Lora"/>
                <a:cs typeface="Lora"/>
                <a:sym typeface="Lora"/>
              </a:rPr>
              <a:t>masked language modeling </a:t>
            </a:r>
            <a:r>
              <a:rPr lang="en" sz="1800">
                <a:solidFill>
                  <a:srgbClr val="666666"/>
                </a:solidFill>
                <a:latin typeface="Lora"/>
                <a:ea typeface="Lora"/>
                <a:cs typeface="Lora"/>
                <a:sym typeface="Lora"/>
              </a:rPr>
              <a:t>using a huge corpus (C5)</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Fine-tune models individually on each of the tasks, using this “text-to-text” </a:t>
            </a:r>
            <a:r>
              <a:rPr lang="en" sz="1800">
                <a:solidFill>
                  <a:srgbClr val="666666"/>
                </a:solidFill>
                <a:latin typeface="Lora"/>
                <a:ea typeface="Lora"/>
                <a:cs typeface="Lora"/>
                <a:sym typeface="Lora"/>
              </a:rPr>
              <a:t>approach, where </a:t>
            </a:r>
            <a:r>
              <a:rPr b="1" lang="en" sz="1800">
                <a:solidFill>
                  <a:srgbClr val="666666"/>
                </a:solidFill>
                <a:latin typeface="Lora"/>
                <a:ea typeface="Lora"/>
                <a:cs typeface="Lora"/>
                <a:sym typeface="Lora"/>
              </a:rPr>
              <a:t>prompts/instructions</a:t>
            </a:r>
            <a:r>
              <a:rPr lang="en" sz="1800">
                <a:solidFill>
                  <a:srgbClr val="666666"/>
                </a:solidFill>
                <a:latin typeface="Lora"/>
                <a:ea typeface="Lora"/>
                <a:cs typeface="Lora"/>
                <a:sym typeface="Lora"/>
              </a:rPr>
              <a:t> are appended to the input (</a:t>
            </a:r>
            <a:r>
              <a:rPr i="1" lang="en" sz="1800">
                <a:solidFill>
                  <a:srgbClr val="666666"/>
                </a:solidFill>
                <a:latin typeface="Lora"/>
                <a:ea typeface="Lora"/>
                <a:cs typeface="Lora"/>
                <a:sym typeface="Lora"/>
              </a:rPr>
              <a:t>meta-learning</a:t>
            </a:r>
            <a:r>
              <a:rPr lang="en" sz="1800">
                <a:solidFill>
                  <a:srgbClr val="666666"/>
                </a:solidFill>
                <a:latin typeface="Lora"/>
                <a:ea typeface="Lora"/>
                <a:cs typeface="Lora"/>
                <a:sym typeface="Lora"/>
              </a:rPr>
              <a:t>, </a:t>
            </a:r>
            <a:r>
              <a:rPr i="1" lang="en" sz="1800">
                <a:solidFill>
                  <a:srgbClr val="666666"/>
                </a:solidFill>
                <a:latin typeface="Lora"/>
                <a:ea typeface="Lora"/>
                <a:cs typeface="Lora"/>
                <a:sym typeface="Lora"/>
              </a:rPr>
              <a:t>instruction-tuning</a:t>
            </a:r>
            <a:r>
              <a:rPr lang="en" sz="1800">
                <a:solidFill>
                  <a:srgbClr val="666666"/>
                </a:solidFill>
                <a:latin typeface="Lora"/>
                <a:ea typeface="Lora"/>
                <a:cs typeface="Lora"/>
                <a:sym typeface="Lora"/>
              </a:rPr>
              <a:t>)</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Any performance advantages of this approach over traditional seq-to-seq tasks?</a:t>
            </a:r>
            <a:endParaRPr b="1" sz="1800">
              <a:solidFill>
                <a:srgbClr val="666666"/>
              </a:solidFill>
              <a:latin typeface="Lora"/>
              <a:ea typeface="Lora"/>
              <a:cs typeface="Lora"/>
              <a:sym typeface="Lora"/>
            </a:endParaRPr>
          </a:p>
        </p:txBody>
      </p:sp>
      <p:pic>
        <p:nvPicPr>
          <p:cNvPr id="372" name="Google Shape;372;p55"/>
          <p:cNvPicPr preferRelativeResize="0"/>
          <p:nvPr/>
        </p:nvPicPr>
        <p:blipFill>
          <a:blip r:embed="rId3">
            <a:alphaModFix/>
          </a:blip>
          <a:stretch>
            <a:fillRect/>
          </a:stretch>
        </p:blipFill>
        <p:spPr>
          <a:xfrm>
            <a:off x="5116850" y="971950"/>
            <a:ext cx="3671325" cy="3382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255450" y="49135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Why</a:t>
            </a:r>
            <a:r>
              <a:rPr lang="en" sz="2400">
                <a:latin typeface="Lora"/>
                <a:ea typeface="Lora"/>
                <a:cs typeface="Lora"/>
                <a:sym typeface="Lora"/>
              </a:rPr>
              <a:t> this is mindblowing (beyond performance)</a:t>
            </a:r>
            <a:endParaRPr sz="2400">
              <a:latin typeface="Lora"/>
              <a:ea typeface="Lora"/>
              <a:cs typeface="Lora"/>
              <a:sym typeface="Lora"/>
            </a:endParaRPr>
          </a:p>
        </p:txBody>
      </p:sp>
      <p:sp>
        <p:nvSpPr>
          <p:cNvPr id="378" name="Google Shape;378;p56"/>
          <p:cNvSpPr txBox="1"/>
          <p:nvPr/>
        </p:nvSpPr>
        <p:spPr>
          <a:xfrm>
            <a:off x="531750" y="1365350"/>
            <a:ext cx="8080500" cy="31170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AutoNum type="arabicPeriod"/>
            </a:pPr>
            <a:r>
              <a:rPr lang="en" sz="1800">
                <a:solidFill>
                  <a:srgbClr val="666666"/>
                </a:solidFill>
                <a:latin typeface="Lora"/>
                <a:ea typeface="Lora"/>
                <a:cs typeface="Lora"/>
                <a:sym typeface="Lora"/>
              </a:rPr>
              <a:t>You can use the </a:t>
            </a:r>
            <a:r>
              <a:rPr b="1" lang="en" sz="1800">
                <a:solidFill>
                  <a:srgbClr val="666666"/>
                </a:solidFill>
                <a:latin typeface="Lora"/>
                <a:ea typeface="Lora"/>
                <a:cs typeface="Lora"/>
                <a:sym typeface="Lora"/>
              </a:rPr>
              <a:t>same architecture for any possible task</a:t>
            </a:r>
            <a:r>
              <a:rPr lang="en" sz="1800">
                <a:solidFill>
                  <a:srgbClr val="666666"/>
                </a:solidFill>
                <a:latin typeface="Lora"/>
                <a:ea typeface="Lora"/>
                <a:cs typeface="Lora"/>
                <a:sym typeface="Lora"/>
              </a:rPr>
              <a:t>: all you need to change is the </a:t>
            </a:r>
            <a:r>
              <a:rPr b="1" lang="en" sz="1800">
                <a:solidFill>
                  <a:srgbClr val="666666"/>
                </a:solidFill>
                <a:latin typeface="Lora"/>
                <a:ea typeface="Lora"/>
                <a:cs typeface="Lora"/>
                <a:sym typeface="Lora"/>
              </a:rPr>
              <a:t>prompt!</a:t>
            </a:r>
            <a:endParaRPr b="1"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AutoNum type="arabicPeriod"/>
            </a:pPr>
            <a:r>
              <a:rPr lang="en" sz="1800">
                <a:solidFill>
                  <a:srgbClr val="666666"/>
                </a:solidFill>
                <a:latin typeface="Lora"/>
                <a:ea typeface="Lora"/>
                <a:cs typeface="Lora"/>
                <a:sym typeface="Lora"/>
              </a:rPr>
              <a:t>In the T5 paper, they tune the model individually (with instructions) on each of the target tasks, but you can train the </a:t>
            </a:r>
            <a:r>
              <a:rPr i="1" lang="en" sz="1800">
                <a:solidFill>
                  <a:srgbClr val="666666"/>
                </a:solidFill>
                <a:latin typeface="Lora"/>
                <a:ea typeface="Lora"/>
                <a:cs typeface="Lora"/>
                <a:sym typeface="Lora"/>
              </a:rPr>
              <a:t>same </a:t>
            </a:r>
            <a:r>
              <a:rPr lang="en" sz="1800">
                <a:solidFill>
                  <a:srgbClr val="666666"/>
                </a:solidFill>
                <a:latin typeface="Lora"/>
                <a:ea typeface="Lora"/>
                <a:cs typeface="Lora"/>
                <a:sym typeface="Lora"/>
              </a:rPr>
              <a:t>model on multiple tasks at the same time (</a:t>
            </a:r>
            <a:r>
              <a:rPr b="1" lang="en" sz="1800">
                <a:solidFill>
                  <a:srgbClr val="666666"/>
                </a:solidFill>
                <a:latin typeface="Lora"/>
                <a:ea typeface="Lora"/>
                <a:cs typeface="Lora"/>
                <a:sym typeface="Lora"/>
              </a:rPr>
              <a:t>multitask learning</a:t>
            </a:r>
            <a:r>
              <a:rPr lang="en" sz="1800">
                <a:solidFill>
                  <a:srgbClr val="666666"/>
                </a:solidFill>
                <a:latin typeface="Lora"/>
                <a:ea typeface="Lora"/>
                <a:cs typeface="Lora"/>
                <a:sym typeface="Lora"/>
              </a:rPr>
              <a:t>) </a:t>
            </a:r>
            <a:endParaRPr b="1"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AutoNum type="arabicPeriod"/>
            </a:pPr>
            <a:r>
              <a:rPr lang="en" sz="1800">
                <a:solidFill>
                  <a:srgbClr val="666666"/>
                </a:solidFill>
                <a:latin typeface="Lora"/>
                <a:ea typeface="Lora"/>
                <a:cs typeface="Lora"/>
                <a:sym typeface="Lora"/>
              </a:rPr>
              <a:t>If text-to-text models develop these “meta-learning” skills, i.e., they learn to interpret instructions, they </a:t>
            </a:r>
            <a:r>
              <a:rPr b="1" lang="en" sz="1800">
                <a:solidFill>
                  <a:srgbClr val="666666"/>
                </a:solidFill>
                <a:latin typeface="Lora"/>
                <a:ea typeface="Lora"/>
                <a:cs typeface="Lora"/>
                <a:sym typeface="Lora"/>
              </a:rPr>
              <a:t>may, in principle, understand instructions for new tasks </a:t>
            </a:r>
            <a:r>
              <a:rPr lang="en" sz="1800">
                <a:solidFill>
                  <a:srgbClr val="666666"/>
                </a:solidFill>
                <a:latin typeface="Lora"/>
                <a:ea typeface="Lora"/>
                <a:cs typeface="Lora"/>
                <a:sym typeface="Lora"/>
              </a:rPr>
              <a:t>they have never seen before, without the need  for additional training…</a:t>
            </a:r>
            <a:endParaRPr sz="1800">
              <a:solidFill>
                <a:srgbClr val="666666"/>
              </a:solidFill>
              <a:latin typeface="Lora"/>
              <a:ea typeface="Lora"/>
              <a:cs typeface="Lora"/>
              <a:sym typeface="Lora"/>
            </a:endParaRPr>
          </a:p>
        </p:txBody>
      </p:sp>
      <p:pic>
        <p:nvPicPr>
          <p:cNvPr descr="Exploding Face Emoji" id="379" name="Google Shape;379;p56"/>
          <p:cNvPicPr preferRelativeResize="0"/>
          <p:nvPr/>
        </p:nvPicPr>
        <p:blipFill>
          <a:blip r:embed="rId3">
            <a:alphaModFix/>
          </a:blip>
          <a:stretch>
            <a:fillRect/>
          </a:stretch>
        </p:blipFill>
        <p:spPr>
          <a:xfrm>
            <a:off x="4347863" y="4149650"/>
            <a:ext cx="448275" cy="433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391525" y="85330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Learning without fine-tuning</a:t>
            </a:r>
            <a:endParaRPr sz="2400">
              <a:latin typeface="Lora"/>
              <a:ea typeface="Lora"/>
              <a:cs typeface="Lora"/>
              <a:sym typeface="Lora"/>
            </a:endParaRPr>
          </a:p>
        </p:txBody>
      </p:sp>
      <p:sp>
        <p:nvSpPr>
          <p:cNvPr id="385" name="Google Shape;385;p57"/>
          <p:cNvSpPr txBox="1"/>
          <p:nvPr/>
        </p:nvSpPr>
        <p:spPr>
          <a:xfrm>
            <a:off x="667825" y="1727300"/>
            <a:ext cx="7962900" cy="2562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T5 still assumes that, to perform a task, the model needs to be explicitly fine-tuned on input-output pairs related to that task</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This </a:t>
            </a:r>
            <a:r>
              <a:rPr i="1" lang="en" sz="1800">
                <a:solidFill>
                  <a:srgbClr val="666666"/>
                </a:solidFill>
                <a:latin typeface="Lora"/>
                <a:ea typeface="Lora"/>
                <a:cs typeface="Lora"/>
                <a:sym typeface="Lora"/>
              </a:rPr>
              <a:t>transfer learning </a:t>
            </a:r>
            <a:r>
              <a:rPr lang="en" sz="1800">
                <a:solidFill>
                  <a:srgbClr val="666666"/>
                </a:solidFill>
                <a:latin typeface="Lora"/>
                <a:ea typeface="Lora"/>
                <a:cs typeface="Lora"/>
                <a:sym typeface="Lora"/>
              </a:rPr>
              <a:t>paradigm is a common one, but what if we could </a:t>
            </a:r>
            <a:r>
              <a:rPr lang="en" sz="1800">
                <a:solidFill>
                  <a:srgbClr val="666666"/>
                </a:solidFill>
                <a:latin typeface="Lora"/>
                <a:ea typeface="Lora"/>
                <a:cs typeface="Lora"/>
                <a:sym typeface="Lora"/>
              </a:rPr>
              <a:t>push</a:t>
            </a:r>
            <a:r>
              <a:rPr lang="en" sz="1800">
                <a:solidFill>
                  <a:srgbClr val="666666"/>
                </a:solidFill>
                <a:latin typeface="Lora"/>
                <a:ea typeface="Lora"/>
                <a:cs typeface="Lora"/>
                <a:sym typeface="Lora"/>
              </a:rPr>
              <a:t> this one step further?</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What if a model could perform a new task</a:t>
            </a:r>
            <a:r>
              <a:rPr b="1" lang="en" sz="1800">
                <a:solidFill>
                  <a:srgbClr val="666666"/>
                </a:solidFill>
                <a:latin typeface="Lora"/>
                <a:ea typeface="Lora"/>
                <a:cs typeface="Lora"/>
                <a:sym typeface="Lora"/>
              </a:rPr>
              <a:t> </a:t>
            </a:r>
            <a:r>
              <a:rPr b="1" i="1" lang="en" sz="1800">
                <a:solidFill>
                  <a:srgbClr val="666666"/>
                </a:solidFill>
                <a:latin typeface="Lora"/>
                <a:ea typeface="Lora"/>
                <a:cs typeface="Lora"/>
                <a:sym typeface="Lora"/>
              </a:rPr>
              <a:t>without</a:t>
            </a:r>
            <a:r>
              <a:rPr b="1" lang="en" sz="1800">
                <a:solidFill>
                  <a:srgbClr val="666666"/>
                </a:solidFill>
                <a:latin typeface="Lora"/>
                <a:ea typeface="Lora"/>
                <a:cs typeface="Lora"/>
                <a:sym typeface="Lora"/>
              </a:rPr>
              <a:t> having been explicitly trained on that task</a:t>
            </a:r>
            <a:r>
              <a:rPr lang="en" sz="1800">
                <a:solidFill>
                  <a:srgbClr val="666666"/>
                </a:solidFill>
                <a:latin typeface="Lora"/>
                <a:ea typeface="Lora"/>
                <a:cs typeface="Lora"/>
                <a:sym typeface="Lora"/>
              </a:rPr>
              <a:t>? Is </a:t>
            </a:r>
            <a:r>
              <a:rPr lang="en" sz="1800">
                <a:solidFill>
                  <a:srgbClr val="666666"/>
                </a:solidFill>
                <a:latin typeface="Lora"/>
                <a:ea typeface="Lora"/>
                <a:cs typeface="Lora"/>
                <a:sym typeface="Lora"/>
              </a:rPr>
              <a:t>language</a:t>
            </a:r>
            <a:r>
              <a:rPr lang="en" sz="1800">
                <a:solidFill>
                  <a:srgbClr val="666666"/>
                </a:solidFill>
                <a:latin typeface="Lora"/>
                <a:ea typeface="Lora"/>
                <a:cs typeface="Lora"/>
                <a:sym typeface="Lora"/>
              </a:rPr>
              <a:t> the key to </a:t>
            </a:r>
            <a:r>
              <a:rPr b="1" lang="en" sz="1800">
                <a:solidFill>
                  <a:srgbClr val="666666"/>
                </a:solidFill>
                <a:latin typeface="Lora"/>
                <a:ea typeface="Lora"/>
                <a:cs typeface="Lora"/>
                <a:sym typeface="Lora"/>
              </a:rPr>
              <a:t>flexible </a:t>
            </a:r>
            <a:r>
              <a:rPr lang="en" sz="1800">
                <a:solidFill>
                  <a:srgbClr val="666666"/>
                </a:solidFill>
                <a:latin typeface="Lora"/>
                <a:ea typeface="Lora"/>
                <a:cs typeface="Lora"/>
                <a:sym typeface="Lora"/>
              </a:rPr>
              <a:t>machine intelligence?</a:t>
            </a:r>
            <a:endParaRPr sz="1800">
              <a:solidFill>
                <a:srgbClr val="666666"/>
              </a:solidFill>
              <a:latin typeface="Lora"/>
              <a:ea typeface="Lora"/>
              <a:cs typeface="Lora"/>
              <a:sym typeface="Lo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txBox="1"/>
          <p:nvPr/>
        </p:nvSpPr>
        <p:spPr>
          <a:xfrm>
            <a:off x="5657000" y="4330925"/>
            <a:ext cx="2444100" cy="300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500">
                <a:solidFill>
                  <a:srgbClr val="666666"/>
                </a:solidFill>
                <a:latin typeface="Lora"/>
                <a:ea typeface="Lora"/>
                <a:cs typeface="Lora"/>
                <a:sym typeface="Lora"/>
              </a:rPr>
              <a:t>we can learn by imitation</a:t>
            </a:r>
            <a:endParaRPr sz="1500">
              <a:solidFill>
                <a:srgbClr val="666666"/>
              </a:solidFill>
              <a:latin typeface="Lora"/>
              <a:ea typeface="Lora"/>
              <a:cs typeface="Lora"/>
              <a:sym typeface="Lora"/>
            </a:endParaRPr>
          </a:p>
        </p:txBody>
      </p:sp>
      <p:sp>
        <p:nvSpPr>
          <p:cNvPr id="391" name="Google Shape;391;p58"/>
          <p:cNvSpPr txBox="1"/>
          <p:nvPr>
            <p:ph type="title"/>
          </p:nvPr>
        </p:nvSpPr>
        <p:spPr>
          <a:xfrm>
            <a:off x="624775" y="76870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Humans do it all the time</a:t>
            </a:r>
            <a:endParaRPr sz="2400">
              <a:latin typeface="Lora"/>
              <a:ea typeface="Lora"/>
              <a:cs typeface="Lora"/>
              <a:sym typeface="Lora"/>
            </a:endParaRPr>
          </a:p>
        </p:txBody>
      </p:sp>
      <p:pic>
        <p:nvPicPr>
          <p:cNvPr descr="Klatring Aarhus Syd — Boulders" id="392" name="Google Shape;392;p58"/>
          <p:cNvPicPr preferRelativeResize="0"/>
          <p:nvPr/>
        </p:nvPicPr>
        <p:blipFill>
          <a:blip r:embed="rId3">
            <a:alphaModFix/>
          </a:blip>
          <a:stretch>
            <a:fillRect/>
          </a:stretch>
        </p:blipFill>
        <p:spPr>
          <a:xfrm>
            <a:off x="933050" y="1775625"/>
            <a:ext cx="3405329" cy="2272126"/>
          </a:xfrm>
          <a:prstGeom prst="rect">
            <a:avLst/>
          </a:prstGeom>
          <a:noFill/>
          <a:ln>
            <a:noFill/>
          </a:ln>
        </p:spPr>
      </p:pic>
      <p:pic>
        <p:nvPicPr>
          <p:cNvPr descr="Boulders.dk - Klatring, Fitness og Sjov for Alle i Danmark" id="393" name="Google Shape;393;p58"/>
          <p:cNvPicPr preferRelativeResize="0"/>
          <p:nvPr/>
        </p:nvPicPr>
        <p:blipFill>
          <a:blip r:embed="rId4">
            <a:alphaModFix/>
          </a:blip>
          <a:stretch>
            <a:fillRect/>
          </a:stretch>
        </p:blipFill>
        <p:spPr>
          <a:xfrm>
            <a:off x="5176375" y="1764150"/>
            <a:ext cx="3405325" cy="2272126"/>
          </a:xfrm>
          <a:prstGeom prst="rect">
            <a:avLst/>
          </a:prstGeom>
          <a:noFill/>
          <a:ln>
            <a:noFill/>
          </a:ln>
        </p:spPr>
      </p:pic>
      <p:sp>
        <p:nvSpPr>
          <p:cNvPr id="394" name="Google Shape;394;p58"/>
          <p:cNvSpPr txBox="1"/>
          <p:nvPr/>
        </p:nvSpPr>
        <p:spPr>
          <a:xfrm>
            <a:off x="1197725" y="4215425"/>
            <a:ext cx="3238200" cy="5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500">
                <a:solidFill>
                  <a:srgbClr val="666666"/>
                </a:solidFill>
                <a:latin typeface="Lora"/>
                <a:ea typeface="Lora"/>
                <a:cs typeface="Lora"/>
                <a:sym typeface="Lora"/>
              </a:rPr>
              <a:t>w</a:t>
            </a:r>
            <a:r>
              <a:rPr lang="en" sz="1500">
                <a:solidFill>
                  <a:srgbClr val="666666"/>
                </a:solidFill>
                <a:latin typeface="Lora"/>
                <a:ea typeface="Lora"/>
                <a:cs typeface="Lora"/>
                <a:sym typeface="Lora"/>
              </a:rPr>
              <a:t>e can transfer more general knowledge from other domains</a:t>
            </a:r>
            <a:endParaRPr sz="1500">
              <a:solidFill>
                <a:srgbClr val="666666"/>
              </a:solidFill>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p:nvPr/>
        </p:nvSpPr>
        <p:spPr>
          <a:xfrm>
            <a:off x="4342200" y="2104725"/>
            <a:ext cx="4296000" cy="25995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59"/>
          <p:cNvSpPr/>
          <p:nvPr/>
        </p:nvSpPr>
        <p:spPr>
          <a:xfrm>
            <a:off x="4342200" y="732150"/>
            <a:ext cx="4296000" cy="121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59"/>
          <p:cNvSpPr txBox="1"/>
          <p:nvPr>
            <p:ph type="title"/>
          </p:nvPr>
        </p:nvSpPr>
        <p:spPr>
          <a:xfrm>
            <a:off x="449825" y="2104725"/>
            <a:ext cx="3146400" cy="700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400">
                <a:latin typeface="Lora"/>
                <a:ea typeface="Lora"/>
                <a:cs typeface="Lora"/>
                <a:sym typeface="Lora"/>
              </a:rPr>
              <a:t>Learning without fine-tuning/training</a:t>
            </a:r>
            <a:endParaRPr sz="2400">
              <a:latin typeface="Lora"/>
              <a:ea typeface="Lora"/>
              <a:cs typeface="Lora"/>
              <a:sym typeface="Lora"/>
            </a:endParaRPr>
          </a:p>
        </p:txBody>
      </p:sp>
      <p:sp>
        <p:nvSpPr>
          <p:cNvPr id="402" name="Google Shape;402;p59"/>
          <p:cNvSpPr txBox="1"/>
          <p:nvPr>
            <p:ph type="title"/>
          </p:nvPr>
        </p:nvSpPr>
        <p:spPr>
          <a:xfrm>
            <a:off x="449825" y="2592875"/>
            <a:ext cx="3593400" cy="121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600">
                <a:latin typeface="Lora"/>
                <a:ea typeface="Lora"/>
                <a:cs typeface="Lora"/>
                <a:sym typeface="Lora"/>
              </a:rPr>
              <a:t>We have a task the model has never seen before, e.g, sentiment classification</a:t>
            </a:r>
            <a:endParaRPr sz="1600">
              <a:latin typeface="Lora"/>
              <a:ea typeface="Lora"/>
              <a:cs typeface="Lora"/>
              <a:sym typeface="Lora"/>
            </a:endParaRPr>
          </a:p>
        </p:txBody>
      </p:sp>
      <p:sp>
        <p:nvSpPr>
          <p:cNvPr id="403" name="Google Shape;403;p59"/>
          <p:cNvSpPr txBox="1"/>
          <p:nvPr>
            <p:ph type="title"/>
          </p:nvPr>
        </p:nvSpPr>
        <p:spPr>
          <a:xfrm>
            <a:off x="4540475" y="932225"/>
            <a:ext cx="3593400" cy="85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Few-shot learning</a:t>
            </a:r>
            <a:r>
              <a:rPr lang="en" sz="1600">
                <a:latin typeface="Lora"/>
                <a:ea typeface="Lora"/>
                <a:cs typeface="Lora"/>
                <a:sym typeface="Lora"/>
              </a:rPr>
              <a:t>: model is passed an input which contains a task description, and a few examples</a:t>
            </a:r>
            <a:endParaRPr sz="1600">
              <a:latin typeface="Lora"/>
              <a:ea typeface="Lora"/>
              <a:cs typeface="Lora"/>
              <a:sym typeface="Lora"/>
            </a:endParaRPr>
          </a:p>
        </p:txBody>
      </p:sp>
      <p:sp>
        <p:nvSpPr>
          <p:cNvPr id="404" name="Google Shape;404;p59"/>
          <p:cNvSpPr txBox="1"/>
          <p:nvPr>
            <p:ph type="title"/>
          </p:nvPr>
        </p:nvSpPr>
        <p:spPr>
          <a:xfrm>
            <a:off x="4572000" y="2296075"/>
            <a:ext cx="4066200" cy="21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Input</a:t>
            </a:r>
            <a:r>
              <a:rPr lang="en" sz="1600">
                <a:latin typeface="Lora"/>
                <a:ea typeface="Lora"/>
                <a:cs typeface="Lora"/>
                <a:sym typeface="Lora"/>
              </a:rPr>
              <a:t>: </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the movie was great. Sentiment: Positive.</a:t>
            </a:r>
            <a:endParaRPr sz="1600">
              <a:latin typeface="Lora"/>
              <a:ea typeface="Lora"/>
              <a:cs typeface="Lora"/>
              <a:sym typeface="Lora"/>
            </a:endParaRPr>
          </a:p>
          <a:p>
            <a:pPr indent="0" lvl="0" marL="0" rtl="0" algn="l">
              <a:spcBef>
                <a:spcPts val="0"/>
              </a:spcBef>
              <a:spcAft>
                <a:spcPts val="0"/>
              </a:spcAft>
              <a:buNone/>
            </a:pPr>
            <a:r>
              <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this restaurant is dark and gloomy.</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Sentiment: Negative</a:t>
            </a:r>
            <a:endParaRPr sz="1600">
              <a:latin typeface="Lora"/>
              <a:ea typeface="Lora"/>
              <a:cs typeface="Lora"/>
              <a:sym typeface="Lora"/>
            </a:endParaRPr>
          </a:p>
          <a:p>
            <a:pPr indent="0" lvl="0" marL="0" rtl="0" algn="l">
              <a:spcBef>
                <a:spcPts val="0"/>
              </a:spcBef>
              <a:spcAft>
                <a:spcPts val="0"/>
              </a:spcAft>
              <a:buNone/>
            </a:pPr>
            <a:r>
              <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I love pizza.</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Sentiment: ”</a:t>
            </a:r>
            <a:endParaRPr sz="1600">
              <a:latin typeface="Lora"/>
              <a:ea typeface="Lora"/>
              <a:cs typeface="Lora"/>
              <a:sym typeface="L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p:nvPr/>
        </p:nvSpPr>
        <p:spPr>
          <a:xfrm>
            <a:off x="4342200" y="2488175"/>
            <a:ext cx="4296000" cy="1558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60"/>
          <p:cNvSpPr/>
          <p:nvPr/>
        </p:nvSpPr>
        <p:spPr>
          <a:xfrm>
            <a:off x="4342200" y="732150"/>
            <a:ext cx="4296000" cy="121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60"/>
          <p:cNvSpPr txBox="1"/>
          <p:nvPr>
            <p:ph type="title"/>
          </p:nvPr>
        </p:nvSpPr>
        <p:spPr>
          <a:xfrm>
            <a:off x="449825" y="2104725"/>
            <a:ext cx="3146400" cy="700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400">
                <a:latin typeface="Lora"/>
                <a:ea typeface="Lora"/>
                <a:cs typeface="Lora"/>
                <a:sym typeface="Lora"/>
              </a:rPr>
              <a:t>Learning without fine-tuning/training</a:t>
            </a:r>
            <a:endParaRPr sz="2400">
              <a:latin typeface="Lora"/>
              <a:ea typeface="Lora"/>
              <a:cs typeface="Lora"/>
              <a:sym typeface="Lora"/>
            </a:endParaRPr>
          </a:p>
        </p:txBody>
      </p:sp>
      <p:sp>
        <p:nvSpPr>
          <p:cNvPr id="412" name="Google Shape;412;p60"/>
          <p:cNvSpPr txBox="1"/>
          <p:nvPr>
            <p:ph type="title"/>
          </p:nvPr>
        </p:nvSpPr>
        <p:spPr>
          <a:xfrm>
            <a:off x="449825" y="2592875"/>
            <a:ext cx="3593400" cy="121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600">
                <a:latin typeface="Lora"/>
                <a:ea typeface="Lora"/>
                <a:cs typeface="Lora"/>
                <a:sym typeface="Lora"/>
              </a:rPr>
              <a:t>We have a task the model has never seen before, e.g, sentiment classification</a:t>
            </a:r>
            <a:endParaRPr sz="1600">
              <a:latin typeface="Lora"/>
              <a:ea typeface="Lora"/>
              <a:cs typeface="Lora"/>
              <a:sym typeface="Lora"/>
            </a:endParaRPr>
          </a:p>
        </p:txBody>
      </p:sp>
      <p:sp>
        <p:nvSpPr>
          <p:cNvPr id="413" name="Google Shape;413;p60"/>
          <p:cNvSpPr txBox="1"/>
          <p:nvPr>
            <p:ph type="title"/>
          </p:nvPr>
        </p:nvSpPr>
        <p:spPr>
          <a:xfrm>
            <a:off x="4540475" y="932225"/>
            <a:ext cx="3593400" cy="85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One</a:t>
            </a:r>
            <a:r>
              <a:rPr b="1" lang="en" sz="1600">
                <a:latin typeface="Lora"/>
                <a:ea typeface="Lora"/>
                <a:cs typeface="Lora"/>
                <a:sym typeface="Lora"/>
              </a:rPr>
              <a:t>-shot learning</a:t>
            </a:r>
            <a:r>
              <a:rPr lang="en" sz="1600">
                <a:latin typeface="Lora"/>
                <a:ea typeface="Lora"/>
                <a:cs typeface="Lora"/>
                <a:sym typeface="Lora"/>
              </a:rPr>
              <a:t>: model is passed an input which contains a task description, and one example</a:t>
            </a:r>
            <a:endParaRPr sz="1600">
              <a:latin typeface="Lora"/>
              <a:ea typeface="Lora"/>
              <a:cs typeface="Lora"/>
              <a:sym typeface="Lora"/>
            </a:endParaRPr>
          </a:p>
        </p:txBody>
      </p:sp>
      <p:sp>
        <p:nvSpPr>
          <p:cNvPr id="414" name="Google Shape;414;p60"/>
          <p:cNvSpPr txBox="1"/>
          <p:nvPr>
            <p:ph type="title"/>
          </p:nvPr>
        </p:nvSpPr>
        <p:spPr>
          <a:xfrm>
            <a:off x="4572000" y="2296075"/>
            <a:ext cx="4066200" cy="1941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Input</a:t>
            </a:r>
            <a:r>
              <a:rPr lang="en" sz="1600">
                <a:latin typeface="Lora"/>
                <a:ea typeface="Lora"/>
                <a:cs typeface="Lora"/>
                <a:sym typeface="Lora"/>
              </a:rPr>
              <a:t>: </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the movie was great. Sentiment: Positive.</a:t>
            </a:r>
            <a:endParaRPr sz="1600">
              <a:latin typeface="Lora"/>
              <a:ea typeface="Lora"/>
              <a:cs typeface="Lora"/>
              <a:sym typeface="Lora"/>
            </a:endParaRPr>
          </a:p>
          <a:p>
            <a:pPr indent="0" lvl="0" marL="0" rtl="0" algn="l">
              <a:spcBef>
                <a:spcPts val="0"/>
              </a:spcBef>
              <a:spcAft>
                <a:spcPts val="0"/>
              </a:spcAft>
              <a:buNone/>
            </a:pPr>
            <a:r>
              <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I love pizza.</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Sentiment: ”</a:t>
            </a:r>
            <a:endParaRPr sz="1600">
              <a:latin typeface="Lora"/>
              <a:ea typeface="Lora"/>
              <a:cs typeface="Lora"/>
              <a:sym typeface="Lo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p:nvPr/>
        </p:nvSpPr>
        <p:spPr>
          <a:xfrm>
            <a:off x="4342200" y="2488175"/>
            <a:ext cx="4296000" cy="1069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61"/>
          <p:cNvSpPr/>
          <p:nvPr/>
        </p:nvSpPr>
        <p:spPr>
          <a:xfrm>
            <a:off x="4342200" y="732150"/>
            <a:ext cx="4296000" cy="121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61"/>
          <p:cNvSpPr txBox="1"/>
          <p:nvPr>
            <p:ph type="title"/>
          </p:nvPr>
        </p:nvSpPr>
        <p:spPr>
          <a:xfrm>
            <a:off x="449825" y="2104725"/>
            <a:ext cx="3146400" cy="700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400">
                <a:latin typeface="Lora"/>
                <a:ea typeface="Lora"/>
                <a:cs typeface="Lora"/>
                <a:sym typeface="Lora"/>
              </a:rPr>
              <a:t>Learning without fine-tuning/training</a:t>
            </a:r>
            <a:endParaRPr sz="2400">
              <a:latin typeface="Lora"/>
              <a:ea typeface="Lora"/>
              <a:cs typeface="Lora"/>
              <a:sym typeface="Lora"/>
            </a:endParaRPr>
          </a:p>
        </p:txBody>
      </p:sp>
      <p:sp>
        <p:nvSpPr>
          <p:cNvPr id="422" name="Google Shape;422;p61"/>
          <p:cNvSpPr txBox="1"/>
          <p:nvPr>
            <p:ph type="title"/>
          </p:nvPr>
        </p:nvSpPr>
        <p:spPr>
          <a:xfrm>
            <a:off x="449825" y="2592875"/>
            <a:ext cx="3593400" cy="121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600">
                <a:latin typeface="Lora"/>
                <a:ea typeface="Lora"/>
                <a:cs typeface="Lora"/>
                <a:sym typeface="Lora"/>
              </a:rPr>
              <a:t>We have a task the model has never seen before, e.g, sentiment classification</a:t>
            </a:r>
            <a:endParaRPr sz="1600">
              <a:latin typeface="Lora"/>
              <a:ea typeface="Lora"/>
              <a:cs typeface="Lora"/>
              <a:sym typeface="Lora"/>
            </a:endParaRPr>
          </a:p>
        </p:txBody>
      </p:sp>
      <p:sp>
        <p:nvSpPr>
          <p:cNvPr id="423" name="Google Shape;423;p61"/>
          <p:cNvSpPr txBox="1"/>
          <p:nvPr>
            <p:ph type="title"/>
          </p:nvPr>
        </p:nvSpPr>
        <p:spPr>
          <a:xfrm>
            <a:off x="4540475" y="932225"/>
            <a:ext cx="3593400" cy="85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Zero</a:t>
            </a:r>
            <a:r>
              <a:rPr b="1" lang="en" sz="1600">
                <a:latin typeface="Lora"/>
                <a:ea typeface="Lora"/>
                <a:cs typeface="Lora"/>
                <a:sym typeface="Lora"/>
              </a:rPr>
              <a:t>-shot generalization</a:t>
            </a:r>
            <a:r>
              <a:rPr lang="en" sz="1600">
                <a:latin typeface="Lora"/>
                <a:ea typeface="Lora"/>
                <a:cs typeface="Lora"/>
                <a:sym typeface="Lora"/>
              </a:rPr>
              <a:t>: model is passed an input with a task description, but no example</a:t>
            </a:r>
            <a:endParaRPr sz="1600">
              <a:latin typeface="Lora"/>
              <a:ea typeface="Lora"/>
              <a:cs typeface="Lora"/>
              <a:sym typeface="Lora"/>
            </a:endParaRPr>
          </a:p>
        </p:txBody>
      </p:sp>
      <p:sp>
        <p:nvSpPr>
          <p:cNvPr id="424" name="Google Shape;424;p61"/>
          <p:cNvSpPr txBox="1"/>
          <p:nvPr>
            <p:ph type="title"/>
          </p:nvPr>
        </p:nvSpPr>
        <p:spPr>
          <a:xfrm>
            <a:off x="4572000" y="2296075"/>
            <a:ext cx="4066200" cy="1558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600">
                <a:latin typeface="Lora"/>
                <a:ea typeface="Lora"/>
                <a:cs typeface="Lora"/>
                <a:sym typeface="Lora"/>
              </a:rPr>
              <a:t>Input</a:t>
            </a:r>
            <a:r>
              <a:rPr lang="en" sz="1600">
                <a:latin typeface="Lora"/>
                <a:ea typeface="Lora"/>
                <a:cs typeface="Lora"/>
                <a:sym typeface="Lora"/>
              </a:rPr>
              <a:t>:</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“Sentence: I love pizza.</a:t>
            </a:r>
            <a:endParaRPr sz="1600">
              <a:latin typeface="Lora"/>
              <a:ea typeface="Lora"/>
              <a:cs typeface="Lora"/>
              <a:sym typeface="Lora"/>
            </a:endParaRPr>
          </a:p>
          <a:p>
            <a:pPr indent="0" lvl="0" marL="0" rtl="0" algn="l">
              <a:spcBef>
                <a:spcPts val="0"/>
              </a:spcBef>
              <a:spcAft>
                <a:spcPts val="0"/>
              </a:spcAft>
              <a:buNone/>
            </a:pPr>
            <a:r>
              <a:rPr lang="en" sz="1600">
                <a:latin typeface="Lora"/>
                <a:ea typeface="Lora"/>
                <a:cs typeface="Lora"/>
                <a:sym typeface="Lora"/>
              </a:rPr>
              <a:t>Sentiment: ”</a:t>
            </a:r>
            <a:endParaRPr sz="1600">
              <a:latin typeface="Lora"/>
              <a:ea typeface="Lora"/>
              <a:cs typeface="Lora"/>
              <a:sym typeface="Lor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txBox="1"/>
          <p:nvPr>
            <p:ph type="title"/>
          </p:nvPr>
        </p:nvSpPr>
        <p:spPr>
          <a:xfrm>
            <a:off x="449825" y="2104725"/>
            <a:ext cx="3146400" cy="700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400">
                <a:latin typeface="Lora"/>
                <a:ea typeface="Lora"/>
                <a:cs typeface="Lora"/>
                <a:sym typeface="Lora"/>
              </a:rPr>
              <a:t>Learning without fine-tuning/training</a:t>
            </a:r>
            <a:endParaRPr sz="2400">
              <a:latin typeface="Lora"/>
              <a:ea typeface="Lora"/>
              <a:cs typeface="Lora"/>
              <a:sym typeface="Lora"/>
            </a:endParaRPr>
          </a:p>
        </p:txBody>
      </p:sp>
      <p:sp>
        <p:nvSpPr>
          <p:cNvPr id="430" name="Google Shape;430;p62"/>
          <p:cNvSpPr txBox="1"/>
          <p:nvPr>
            <p:ph type="title"/>
          </p:nvPr>
        </p:nvSpPr>
        <p:spPr>
          <a:xfrm>
            <a:off x="449825" y="2592875"/>
            <a:ext cx="3593400" cy="121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600">
                <a:latin typeface="Lora"/>
                <a:ea typeface="Lora"/>
                <a:cs typeface="Lora"/>
                <a:sym typeface="Lora"/>
              </a:rPr>
              <a:t>We have a task the model has never seen before, e.g, sentiment classification</a:t>
            </a:r>
            <a:endParaRPr sz="1600">
              <a:latin typeface="Lora"/>
              <a:ea typeface="Lora"/>
              <a:cs typeface="Lora"/>
              <a:sym typeface="Lora"/>
            </a:endParaRPr>
          </a:p>
        </p:txBody>
      </p:sp>
      <p:sp>
        <p:nvSpPr>
          <p:cNvPr id="431" name="Google Shape;431;p62"/>
          <p:cNvSpPr txBox="1"/>
          <p:nvPr>
            <p:ph type="title"/>
          </p:nvPr>
        </p:nvSpPr>
        <p:spPr>
          <a:xfrm>
            <a:off x="5491800" y="1999175"/>
            <a:ext cx="3146400" cy="1558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000">
                <a:latin typeface="Lora"/>
                <a:ea typeface="Lora"/>
                <a:cs typeface="Lora"/>
                <a:sym typeface="Lora"/>
              </a:rPr>
              <a:t>Often called </a:t>
            </a:r>
            <a:r>
              <a:rPr b="1" lang="en" sz="2000">
                <a:latin typeface="Lora"/>
                <a:ea typeface="Lora"/>
                <a:cs typeface="Lora"/>
                <a:sym typeface="Lora"/>
              </a:rPr>
              <a:t>“in-context” learning</a:t>
            </a:r>
            <a:endParaRPr b="1" sz="2000">
              <a:latin typeface="Lora"/>
              <a:ea typeface="Lora"/>
              <a:cs typeface="Lora"/>
              <a:sym typeface="Lora"/>
            </a:endParaRPr>
          </a:p>
        </p:txBody>
      </p:sp>
      <p:cxnSp>
        <p:nvCxnSpPr>
          <p:cNvPr id="432" name="Google Shape;432;p62"/>
          <p:cNvCxnSpPr/>
          <p:nvPr/>
        </p:nvCxnSpPr>
        <p:spPr>
          <a:xfrm>
            <a:off x="4262450" y="2714625"/>
            <a:ext cx="809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1514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Today’s plan</a:t>
            </a:r>
            <a:endParaRPr>
              <a:latin typeface="Lora"/>
              <a:ea typeface="Lora"/>
              <a:cs typeface="Lora"/>
              <a:sym typeface="Lora"/>
            </a:endParaRPr>
          </a:p>
        </p:txBody>
      </p:sp>
      <p:sp>
        <p:nvSpPr>
          <p:cNvPr id="86" name="Google Shape;86;p18"/>
          <p:cNvSpPr txBox="1"/>
          <p:nvPr>
            <p:ph idx="1" type="body"/>
          </p:nvPr>
        </p:nvSpPr>
        <p:spPr>
          <a:xfrm>
            <a:off x="311700" y="2173298"/>
            <a:ext cx="8520600" cy="3173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Lora"/>
              <a:buChar char="-"/>
            </a:pPr>
            <a:r>
              <a:rPr lang="en" sz="1700">
                <a:latin typeface="Lora"/>
                <a:ea typeface="Lora"/>
                <a:cs typeface="Lora"/>
                <a:sym typeface="Lora"/>
              </a:rPr>
              <a:t>Transfer learning</a:t>
            </a:r>
            <a:endParaRPr sz="1700">
              <a:latin typeface="Lora"/>
              <a:ea typeface="Lora"/>
              <a:cs typeface="Lora"/>
              <a:sym typeface="Lora"/>
            </a:endParaRPr>
          </a:p>
          <a:p>
            <a:pPr indent="-336550" lvl="0" marL="457200" rtl="0" algn="l">
              <a:spcBef>
                <a:spcPts val="0"/>
              </a:spcBef>
              <a:spcAft>
                <a:spcPts val="0"/>
              </a:spcAft>
              <a:buSzPts val="1700"/>
              <a:buFont typeface="Lora"/>
              <a:buChar char="-"/>
            </a:pPr>
            <a:r>
              <a:rPr lang="en" sz="1700">
                <a:latin typeface="Lora"/>
                <a:ea typeface="Lora"/>
                <a:cs typeface="Lora"/>
                <a:sym typeface="Lora"/>
              </a:rPr>
              <a:t>Language models as generative models</a:t>
            </a:r>
            <a:endParaRPr sz="1700">
              <a:latin typeface="Lora"/>
              <a:ea typeface="Lora"/>
              <a:cs typeface="Lora"/>
              <a:sym typeface="Lora"/>
            </a:endParaRPr>
          </a:p>
          <a:p>
            <a:pPr indent="-336550" lvl="0" marL="457200" rtl="0" algn="l">
              <a:spcBef>
                <a:spcPts val="0"/>
              </a:spcBef>
              <a:spcAft>
                <a:spcPts val="0"/>
              </a:spcAft>
              <a:buSzPts val="1700"/>
              <a:buFont typeface="Lora"/>
              <a:buChar char="-"/>
            </a:pPr>
            <a:r>
              <a:rPr lang="en" sz="1700">
                <a:latin typeface="Lora"/>
                <a:ea typeface="Lora"/>
                <a:cs typeface="Lora"/>
                <a:sym typeface="Lora"/>
              </a:rPr>
              <a:t>Solving any tasks as</a:t>
            </a:r>
            <a:r>
              <a:rPr lang="en" sz="1700">
                <a:latin typeface="Lora"/>
                <a:ea typeface="Lora"/>
                <a:cs typeface="Lora"/>
                <a:sym typeface="Lora"/>
              </a:rPr>
              <a:t> a </a:t>
            </a:r>
            <a:r>
              <a:rPr lang="en" sz="1700">
                <a:latin typeface="Lora"/>
                <a:ea typeface="Lora"/>
                <a:cs typeface="Lora"/>
                <a:sym typeface="Lora"/>
              </a:rPr>
              <a:t>text-to-text task (T5)</a:t>
            </a:r>
            <a:endParaRPr sz="1700">
              <a:latin typeface="Lora"/>
              <a:ea typeface="Lora"/>
              <a:cs typeface="Lora"/>
              <a:sym typeface="Lora"/>
            </a:endParaRPr>
          </a:p>
          <a:p>
            <a:pPr indent="-336550" lvl="0" marL="457200" rtl="0" algn="l">
              <a:spcBef>
                <a:spcPts val="0"/>
              </a:spcBef>
              <a:spcAft>
                <a:spcPts val="0"/>
              </a:spcAft>
              <a:buSzPts val="1700"/>
              <a:buFont typeface="Lora"/>
              <a:buChar char="-"/>
            </a:pPr>
            <a:r>
              <a:rPr lang="en" sz="1700">
                <a:latin typeface="Lora"/>
                <a:ea typeface="Lora"/>
                <a:cs typeface="Lora"/>
                <a:sym typeface="Lora"/>
              </a:rPr>
              <a:t>Learning without fine-tuning with generative models (GPT-3)</a:t>
            </a:r>
            <a:endParaRPr sz="1700">
              <a:latin typeface="Lora"/>
              <a:ea typeface="Lora"/>
              <a:cs typeface="Lora"/>
              <a:sym typeface="Lor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553350" y="52440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GPT-3: language models are few-shot learners</a:t>
            </a:r>
            <a:endParaRPr sz="2400">
              <a:latin typeface="Lora"/>
              <a:ea typeface="Lora"/>
              <a:cs typeface="Lora"/>
              <a:sym typeface="Lora"/>
            </a:endParaRPr>
          </a:p>
        </p:txBody>
      </p:sp>
      <p:sp>
        <p:nvSpPr>
          <p:cNvPr id="438" name="Google Shape;438;p63"/>
          <p:cNvSpPr txBox="1"/>
          <p:nvPr/>
        </p:nvSpPr>
        <p:spPr>
          <a:xfrm>
            <a:off x="553350" y="1391875"/>
            <a:ext cx="5340000" cy="3393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T5 focuses explores the potential of text-to-text approaches to NLG in the context of a </a:t>
            </a:r>
            <a:r>
              <a:rPr i="1" lang="en" sz="1800">
                <a:solidFill>
                  <a:srgbClr val="666666"/>
                </a:solidFill>
                <a:latin typeface="Lora"/>
                <a:ea typeface="Lora"/>
                <a:cs typeface="Lora"/>
                <a:sym typeface="Lora"/>
              </a:rPr>
              <a:t>transfer learning </a:t>
            </a:r>
            <a:r>
              <a:rPr lang="en" sz="1800">
                <a:solidFill>
                  <a:srgbClr val="666666"/>
                </a:solidFill>
                <a:latin typeface="Lora"/>
                <a:ea typeface="Lora"/>
                <a:cs typeface="Lora"/>
                <a:sym typeface="Lora"/>
              </a:rPr>
              <a:t>paradigm</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The GPT-3 tests a different approach to NLG: what if </a:t>
            </a:r>
            <a:r>
              <a:rPr lang="en" sz="1800">
                <a:solidFill>
                  <a:srgbClr val="666666"/>
                </a:solidFill>
                <a:latin typeface="Lora"/>
                <a:ea typeface="Lora"/>
                <a:cs typeface="Lora"/>
                <a:sym typeface="Lora"/>
              </a:rPr>
              <a:t>language</a:t>
            </a:r>
            <a:r>
              <a:rPr lang="en" sz="1800">
                <a:solidFill>
                  <a:srgbClr val="666666"/>
                </a:solidFill>
                <a:latin typeface="Lora"/>
                <a:ea typeface="Lora"/>
                <a:cs typeface="Lora"/>
                <a:sym typeface="Lora"/>
              </a:rPr>
              <a:t> modeling training </a:t>
            </a:r>
            <a:r>
              <a:rPr b="1" lang="en" sz="1800">
                <a:solidFill>
                  <a:srgbClr val="666666"/>
                </a:solidFill>
                <a:latin typeface="Lora"/>
                <a:ea typeface="Lora"/>
                <a:cs typeface="Lora"/>
                <a:sym typeface="Lora"/>
              </a:rPr>
              <a:t>at scale </a:t>
            </a:r>
            <a:r>
              <a:rPr lang="en" sz="1800">
                <a:solidFill>
                  <a:srgbClr val="666666"/>
                </a:solidFill>
                <a:latin typeface="Lora"/>
                <a:ea typeface="Lora"/>
                <a:cs typeface="Lora"/>
                <a:sym typeface="Lora"/>
              </a:rPr>
              <a:t>was enough to achieve good performance on many NLG tasks?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342900" lvl="0" marL="457200" rtl="0" algn="l">
              <a:spcBef>
                <a:spcPts val="0"/>
              </a:spcBef>
              <a:spcAft>
                <a:spcPts val="0"/>
              </a:spcAft>
              <a:buClr>
                <a:srgbClr val="666666"/>
              </a:buClr>
              <a:buSzPts val="1800"/>
              <a:buFont typeface="Lora"/>
              <a:buChar char="-"/>
            </a:pPr>
            <a:r>
              <a:rPr lang="en" sz="1800">
                <a:solidFill>
                  <a:srgbClr val="666666"/>
                </a:solidFill>
                <a:latin typeface="Lora"/>
                <a:ea typeface="Lora"/>
                <a:cs typeface="Lora"/>
                <a:sym typeface="Lora"/>
              </a:rPr>
              <a:t>What if task-specific fine-tuning </a:t>
            </a:r>
            <a:r>
              <a:rPr b="1" lang="en" sz="1800">
                <a:solidFill>
                  <a:srgbClr val="666666"/>
                </a:solidFill>
                <a:latin typeface="Lora"/>
                <a:ea typeface="Lora"/>
                <a:cs typeface="Lora"/>
                <a:sym typeface="Lora"/>
              </a:rPr>
              <a:t>was not</a:t>
            </a:r>
            <a:r>
              <a:rPr lang="en" sz="1800">
                <a:solidFill>
                  <a:srgbClr val="666666"/>
                </a:solidFill>
                <a:latin typeface="Lora"/>
                <a:ea typeface="Lora"/>
                <a:cs typeface="Lora"/>
                <a:sym typeface="Lora"/>
              </a:rPr>
              <a:t> </a:t>
            </a:r>
            <a:r>
              <a:rPr b="1" lang="en" sz="1800">
                <a:solidFill>
                  <a:srgbClr val="666666"/>
                </a:solidFill>
                <a:latin typeface="Lora"/>
                <a:ea typeface="Lora"/>
                <a:cs typeface="Lora"/>
                <a:sym typeface="Lora"/>
              </a:rPr>
              <a:t>needed at all</a:t>
            </a:r>
            <a:r>
              <a:rPr lang="en" sz="1800">
                <a:solidFill>
                  <a:srgbClr val="666666"/>
                </a:solidFill>
                <a:latin typeface="Lora"/>
                <a:ea typeface="Lora"/>
                <a:cs typeface="Lora"/>
                <a:sym typeface="Lora"/>
              </a:rPr>
              <a:t>? What if all we needed was </a:t>
            </a:r>
            <a:r>
              <a:rPr b="1" lang="en" sz="1800">
                <a:solidFill>
                  <a:srgbClr val="666666"/>
                </a:solidFill>
                <a:latin typeface="Lora"/>
                <a:ea typeface="Lora"/>
                <a:cs typeface="Lora"/>
                <a:sym typeface="Lora"/>
              </a:rPr>
              <a:t>good prompt engineering</a:t>
            </a:r>
            <a:r>
              <a:rPr lang="en" sz="1800">
                <a:solidFill>
                  <a:srgbClr val="666666"/>
                </a:solidFill>
                <a:latin typeface="Lora"/>
                <a:ea typeface="Lora"/>
                <a:cs typeface="Lora"/>
                <a:sym typeface="Lora"/>
              </a:rPr>
              <a:t>?</a:t>
            </a:r>
            <a:endParaRPr sz="1800">
              <a:solidFill>
                <a:srgbClr val="666666"/>
              </a:solidFill>
              <a:latin typeface="Lora"/>
              <a:ea typeface="Lora"/>
              <a:cs typeface="Lora"/>
              <a:sym typeface="Lora"/>
            </a:endParaRPr>
          </a:p>
        </p:txBody>
      </p:sp>
      <p:pic>
        <p:nvPicPr>
          <p:cNvPr id="439" name="Google Shape;439;p63"/>
          <p:cNvPicPr preferRelativeResize="0"/>
          <p:nvPr/>
        </p:nvPicPr>
        <p:blipFill>
          <a:blip r:embed="rId3">
            <a:alphaModFix/>
          </a:blip>
          <a:stretch>
            <a:fillRect/>
          </a:stretch>
        </p:blipFill>
        <p:spPr>
          <a:xfrm>
            <a:off x="5750475" y="1528213"/>
            <a:ext cx="2945849" cy="27402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4"/>
          <p:cNvPicPr preferRelativeResize="0"/>
          <p:nvPr/>
        </p:nvPicPr>
        <p:blipFill>
          <a:blip r:embed="rId3">
            <a:alphaModFix/>
          </a:blip>
          <a:stretch>
            <a:fillRect/>
          </a:stretch>
        </p:blipFill>
        <p:spPr>
          <a:xfrm>
            <a:off x="1919300" y="148000"/>
            <a:ext cx="5440099" cy="49216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5"/>
          <p:cNvPicPr preferRelativeResize="0"/>
          <p:nvPr/>
        </p:nvPicPr>
        <p:blipFill>
          <a:blip r:embed="rId3">
            <a:alphaModFix/>
          </a:blip>
          <a:stretch>
            <a:fillRect/>
          </a:stretch>
        </p:blipFill>
        <p:spPr>
          <a:xfrm>
            <a:off x="476150" y="152400"/>
            <a:ext cx="7581375" cy="46262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285250" y="32540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latin typeface="Lora"/>
                <a:ea typeface="Lora"/>
                <a:cs typeface="Lora"/>
                <a:sym typeface="Lora"/>
              </a:rPr>
              <a:t>FLAN: instruction-tuned language </a:t>
            </a:r>
            <a:r>
              <a:rPr lang="en" sz="2200">
                <a:latin typeface="Lora"/>
                <a:ea typeface="Lora"/>
                <a:cs typeface="Lora"/>
                <a:sym typeface="Lora"/>
              </a:rPr>
              <a:t>models</a:t>
            </a:r>
            <a:r>
              <a:rPr lang="en" sz="2200">
                <a:latin typeface="Lora"/>
                <a:ea typeface="Lora"/>
                <a:cs typeface="Lora"/>
                <a:sym typeface="Lora"/>
              </a:rPr>
              <a:t> are </a:t>
            </a:r>
            <a:r>
              <a:rPr i="1" lang="en" sz="2200">
                <a:latin typeface="Lora"/>
                <a:ea typeface="Lora"/>
                <a:cs typeface="Lora"/>
                <a:sym typeface="Lora"/>
              </a:rPr>
              <a:t>zero</a:t>
            </a:r>
            <a:r>
              <a:rPr lang="en" sz="2200">
                <a:latin typeface="Lora"/>
                <a:ea typeface="Lora"/>
                <a:cs typeface="Lora"/>
                <a:sym typeface="Lora"/>
              </a:rPr>
              <a:t>-shot</a:t>
            </a:r>
            <a:r>
              <a:rPr i="1" lang="en" sz="2200">
                <a:latin typeface="Lora"/>
                <a:ea typeface="Lora"/>
                <a:cs typeface="Lora"/>
                <a:sym typeface="Lora"/>
              </a:rPr>
              <a:t> </a:t>
            </a:r>
            <a:r>
              <a:rPr lang="en" sz="2200">
                <a:latin typeface="Lora"/>
                <a:ea typeface="Lora"/>
                <a:cs typeface="Lora"/>
                <a:sym typeface="Lora"/>
              </a:rPr>
              <a:t>learners</a:t>
            </a:r>
            <a:endParaRPr sz="2200">
              <a:latin typeface="Lora"/>
              <a:ea typeface="Lora"/>
              <a:cs typeface="Lora"/>
              <a:sym typeface="Lora"/>
            </a:endParaRPr>
          </a:p>
          <a:p>
            <a:pPr indent="0" lvl="0" marL="0" rtl="0" algn="l">
              <a:spcBef>
                <a:spcPts val="0"/>
              </a:spcBef>
              <a:spcAft>
                <a:spcPts val="0"/>
              </a:spcAft>
              <a:buNone/>
            </a:pPr>
            <a:r>
              <a:rPr lang="en" sz="1400">
                <a:latin typeface="Lora"/>
                <a:ea typeface="Lora"/>
                <a:cs typeface="Lora"/>
                <a:sym typeface="Lora"/>
              </a:rPr>
              <a:t>Generalizing T5’s logic to multiple tasks, to achieve zero-shot generalization (Wei et al., 2022)</a:t>
            </a:r>
            <a:endParaRPr sz="1400">
              <a:latin typeface="Lora"/>
              <a:ea typeface="Lora"/>
              <a:cs typeface="Lora"/>
              <a:sym typeface="Lora"/>
            </a:endParaRPr>
          </a:p>
        </p:txBody>
      </p:sp>
      <p:pic>
        <p:nvPicPr>
          <p:cNvPr id="455" name="Google Shape;455;p66"/>
          <p:cNvPicPr preferRelativeResize="0"/>
          <p:nvPr/>
        </p:nvPicPr>
        <p:blipFill>
          <a:blip r:embed="rId3">
            <a:alphaModFix/>
          </a:blip>
          <a:stretch>
            <a:fillRect/>
          </a:stretch>
        </p:blipFill>
        <p:spPr>
          <a:xfrm>
            <a:off x="1057275" y="2690826"/>
            <a:ext cx="6586551" cy="2286525"/>
          </a:xfrm>
          <a:prstGeom prst="rect">
            <a:avLst/>
          </a:prstGeom>
          <a:noFill/>
          <a:ln>
            <a:noFill/>
          </a:ln>
        </p:spPr>
      </p:pic>
      <p:pic>
        <p:nvPicPr>
          <p:cNvPr id="456" name="Google Shape;456;p66"/>
          <p:cNvPicPr preferRelativeResize="0"/>
          <p:nvPr/>
        </p:nvPicPr>
        <p:blipFill rotWithShape="1">
          <a:blip r:embed="rId4">
            <a:alphaModFix/>
          </a:blip>
          <a:srcRect b="21670" l="0" r="0" t="-6122"/>
          <a:stretch/>
        </p:blipFill>
        <p:spPr>
          <a:xfrm>
            <a:off x="916725" y="930200"/>
            <a:ext cx="6167451" cy="1641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469775" y="348450"/>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FLAN-T5</a:t>
            </a:r>
            <a:r>
              <a:rPr lang="en" sz="2400">
                <a:latin typeface="Lora"/>
                <a:ea typeface="Lora"/>
                <a:cs typeface="Lora"/>
                <a:sym typeface="Lora"/>
              </a:rPr>
              <a:t> (Chung et al., 2022)</a:t>
            </a:r>
            <a:endParaRPr sz="1400">
              <a:latin typeface="Lora"/>
              <a:ea typeface="Lora"/>
              <a:cs typeface="Lora"/>
              <a:sym typeface="Lora"/>
            </a:endParaRPr>
          </a:p>
        </p:txBody>
      </p:sp>
      <p:pic>
        <p:nvPicPr>
          <p:cNvPr id="462" name="Google Shape;462;p67"/>
          <p:cNvPicPr preferRelativeResize="0"/>
          <p:nvPr/>
        </p:nvPicPr>
        <p:blipFill>
          <a:blip r:embed="rId3">
            <a:alphaModFix/>
          </a:blip>
          <a:stretch>
            <a:fillRect/>
          </a:stretch>
        </p:blipFill>
        <p:spPr>
          <a:xfrm>
            <a:off x="797500" y="1726200"/>
            <a:ext cx="6227001" cy="3149525"/>
          </a:xfrm>
          <a:prstGeom prst="rect">
            <a:avLst/>
          </a:prstGeom>
          <a:noFill/>
          <a:ln>
            <a:noFill/>
          </a:ln>
        </p:spPr>
      </p:pic>
      <p:pic>
        <p:nvPicPr>
          <p:cNvPr id="463" name="Google Shape;463;p67"/>
          <p:cNvPicPr preferRelativeResize="0"/>
          <p:nvPr/>
        </p:nvPicPr>
        <p:blipFill>
          <a:blip r:embed="rId4">
            <a:alphaModFix/>
          </a:blip>
          <a:stretch>
            <a:fillRect/>
          </a:stretch>
        </p:blipFill>
        <p:spPr>
          <a:xfrm>
            <a:off x="4658575" y="236200"/>
            <a:ext cx="4312225" cy="16410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339050" y="379413"/>
            <a:ext cx="9362400" cy="700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latin typeface="Lora"/>
                <a:ea typeface="Lora"/>
                <a:cs typeface="Lora"/>
                <a:sym typeface="Lora"/>
              </a:rPr>
              <a:t>Summary</a:t>
            </a:r>
            <a:endParaRPr sz="2400">
              <a:latin typeface="Lora"/>
              <a:ea typeface="Lora"/>
              <a:cs typeface="Lora"/>
              <a:sym typeface="Lora"/>
            </a:endParaRPr>
          </a:p>
        </p:txBody>
      </p:sp>
      <p:sp>
        <p:nvSpPr>
          <p:cNvPr id="469" name="Google Shape;469;p68"/>
          <p:cNvSpPr txBox="1"/>
          <p:nvPr/>
        </p:nvSpPr>
        <p:spPr>
          <a:xfrm>
            <a:off x="339050" y="1246888"/>
            <a:ext cx="8495400" cy="35325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Transformer</a:t>
            </a:r>
            <a:r>
              <a:rPr b="1" lang="en" sz="1500">
                <a:solidFill>
                  <a:srgbClr val="666666"/>
                </a:solidFill>
                <a:latin typeface="Lora"/>
                <a:ea typeface="Lora"/>
                <a:cs typeface="Lora"/>
                <a:sym typeface="Lora"/>
              </a:rPr>
              <a:t> architectures trained on language modeling can generate language</a:t>
            </a:r>
            <a:r>
              <a:rPr lang="en" sz="1500">
                <a:solidFill>
                  <a:srgbClr val="666666"/>
                </a:solidFill>
                <a:latin typeface="Lora"/>
                <a:ea typeface="Lora"/>
                <a:cs typeface="Lora"/>
                <a:sym typeface="Lora"/>
              </a:rPr>
              <a:t>, and they are </a:t>
            </a:r>
            <a:r>
              <a:rPr b="1" lang="en" sz="1500" u="sng">
                <a:solidFill>
                  <a:srgbClr val="666666"/>
                </a:solidFill>
                <a:latin typeface="Lora"/>
                <a:ea typeface="Lora"/>
                <a:cs typeface="Lora"/>
                <a:sym typeface="Lora"/>
              </a:rPr>
              <a:t>the backbone of all NLG systems</a:t>
            </a:r>
            <a:endParaRPr b="1" sz="1500" u="sng">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At training, these models are optimized to </a:t>
            </a:r>
            <a:r>
              <a:rPr b="1" lang="en" sz="1500">
                <a:solidFill>
                  <a:srgbClr val="666666"/>
                </a:solidFill>
                <a:latin typeface="Lora"/>
                <a:ea typeface="Lora"/>
                <a:cs typeface="Lora"/>
                <a:sym typeface="Lora"/>
              </a:rPr>
              <a:t>producing plausible guesses</a:t>
            </a:r>
            <a:r>
              <a:rPr lang="en" sz="1500">
                <a:solidFill>
                  <a:srgbClr val="666666"/>
                </a:solidFill>
                <a:latin typeface="Lora"/>
                <a:ea typeface="Lora"/>
                <a:cs typeface="Lora"/>
                <a:sym typeface="Lora"/>
              </a:rPr>
              <a:t> for the next word through teacher forcing</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At inference, text can be produced iteratively through different </a:t>
            </a:r>
            <a:r>
              <a:rPr b="1" lang="en" sz="1500">
                <a:solidFill>
                  <a:srgbClr val="666666"/>
                </a:solidFill>
                <a:latin typeface="Lora"/>
                <a:ea typeface="Lora"/>
                <a:cs typeface="Lora"/>
                <a:sym typeface="Lora"/>
              </a:rPr>
              <a:t>decoding </a:t>
            </a:r>
            <a:r>
              <a:rPr lang="en" sz="1500">
                <a:solidFill>
                  <a:srgbClr val="666666"/>
                </a:solidFill>
                <a:latin typeface="Lora"/>
                <a:ea typeface="Lora"/>
                <a:cs typeface="Lora"/>
                <a:sym typeface="Lora"/>
              </a:rPr>
              <a:t>algorithms</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These pretrained models can be used (i.e., the </a:t>
            </a:r>
            <a:r>
              <a:rPr i="1" lang="en" sz="1500">
                <a:solidFill>
                  <a:srgbClr val="666666"/>
                </a:solidFill>
                <a:latin typeface="Lora"/>
                <a:ea typeface="Lora"/>
                <a:cs typeface="Lora"/>
                <a:sym typeface="Lora"/>
              </a:rPr>
              <a:t>same </a:t>
            </a:r>
            <a:r>
              <a:rPr i="1" lang="en" sz="1500">
                <a:solidFill>
                  <a:srgbClr val="666666"/>
                </a:solidFill>
                <a:latin typeface="Lora"/>
                <a:ea typeface="Lora"/>
                <a:cs typeface="Lora"/>
                <a:sym typeface="Lora"/>
              </a:rPr>
              <a:t>architecture can be used!</a:t>
            </a:r>
            <a:r>
              <a:rPr lang="en" sz="1500">
                <a:solidFill>
                  <a:srgbClr val="666666"/>
                </a:solidFill>
                <a:latin typeface="Lora"/>
                <a:ea typeface="Lora"/>
                <a:cs typeface="Lora"/>
                <a:sym typeface="Lora"/>
              </a:rPr>
              <a:t>)  to perform </a:t>
            </a:r>
            <a:r>
              <a:rPr b="1" lang="en" sz="1500">
                <a:solidFill>
                  <a:srgbClr val="666666"/>
                </a:solidFill>
                <a:latin typeface="Lora"/>
                <a:ea typeface="Lora"/>
                <a:cs typeface="Lora"/>
                <a:sym typeface="Lora"/>
              </a:rPr>
              <a:t>virtually any generative task</a:t>
            </a:r>
            <a:r>
              <a:rPr lang="en" sz="1500">
                <a:solidFill>
                  <a:srgbClr val="666666"/>
                </a:solidFill>
                <a:latin typeface="Lora"/>
                <a:ea typeface="Lora"/>
                <a:cs typeface="Lora"/>
                <a:sym typeface="Lora"/>
              </a:rPr>
              <a:t>: all tasks can be thought of as text generation tasks grounded in an input, which contains task instructions</a:t>
            </a:r>
            <a:endParaRPr sz="1500">
              <a:solidFill>
                <a:srgbClr val="666666"/>
              </a:solidFill>
              <a:latin typeface="Lora"/>
              <a:ea typeface="Lora"/>
              <a:cs typeface="Lora"/>
              <a:sym typeface="Lora"/>
            </a:endParaRPr>
          </a:p>
          <a:p>
            <a:pPr indent="0" lvl="0" marL="0" rtl="0" algn="l">
              <a:spcBef>
                <a:spcPts val="0"/>
              </a:spcBef>
              <a:spcAft>
                <a:spcPts val="0"/>
              </a:spcAft>
              <a:buNone/>
            </a:pPr>
            <a:r>
              <a:t/>
            </a:r>
            <a:endParaRPr sz="1500">
              <a:solidFill>
                <a:srgbClr val="666666"/>
              </a:solidFill>
              <a:latin typeface="Lora"/>
              <a:ea typeface="Lora"/>
              <a:cs typeface="Lora"/>
              <a:sym typeface="Lora"/>
            </a:endParaRPr>
          </a:p>
          <a:p>
            <a:pPr indent="-323850" lvl="0" marL="457200" rtl="0" algn="l">
              <a:spcBef>
                <a:spcPts val="0"/>
              </a:spcBef>
              <a:spcAft>
                <a:spcPts val="0"/>
              </a:spcAft>
              <a:buClr>
                <a:srgbClr val="666666"/>
              </a:buClr>
              <a:buSzPts val="1500"/>
              <a:buFont typeface="Lora"/>
              <a:buChar char="-"/>
            </a:pPr>
            <a:r>
              <a:rPr lang="en" sz="1500">
                <a:solidFill>
                  <a:srgbClr val="666666"/>
                </a:solidFill>
                <a:latin typeface="Lora"/>
                <a:ea typeface="Lora"/>
                <a:cs typeface="Lora"/>
                <a:sym typeface="Lora"/>
              </a:rPr>
              <a:t>This can be done after </a:t>
            </a:r>
            <a:r>
              <a:rPr b="1" lang="en" sz="1500">
                <a:solidFill>
                  <a:srgbClr val="666666"/>
                </a:solidFill>
                <a:latin typeface="Lora"/>
                <a:ea typeface="Lora"/>
                <a:cs typeface="Lora"/>
                <a:sym typeface="Lora"/>
              </a:rPr>
              <a:t>fine-tuning </a:t>
            </a:r>
            <a:r>
              <a:rPr lang="en" sz="1500">
                <a:solidFill>
                  <a:srgbClr val="666666"/>
                </a:solidFill>
                <a:latin typeface="Lora"/>
                <a:ea typeface="Lora"/>
                <a:cs typeface="Lora"/>
                <a:sym typeface="Lora"/>
              </a:rPr>
              <a:t>(e.g., T5’s approach), or in an</a:t>
            </a:r>
            <a:r>
              <a:rPr b="1" lang="en" sz="1500">
                <a:solidFill>
                  <a:srgbClr val="666666"/>
                </a:solidFill>
                <a:latin typeface="Lora"/>
                <a:ea typeface="Lora"/>
                <a:cs typeface="Lora"/>
                <a:sym typeface="Lora"/>
              </a:rPr>
              <a:t> in-context</a:t>
            </a:r>
            <a:r>
              <a:rPr lang="en" sz="1500">
                <a:solidFill>
                  <a:srgbClr val="666666"/>
                </a:solidFill>
                <a:latin typeface="Lora"/>
                <a:ea typeface="Lora"/>
                <a:cs typeface="Lora"/>
                <a:sym typeface="Lora"/>
              </a:rPr>
              <a:t> fashion (few-, one-, or zero-shot task performance, which seem to emerge with extensive LM training in large architectures)</a:t>
            </a:r>
            <a:endParaRPr sz="1500">
              <a:solidFill>
                <a:srgbClr val="666666"/>
              </a:solidFill>
              <a:latin typeface="Lora"/>
              <a:ea typeface="Lora"/>
              <a:cs typeface="Lora"/>
              <a:sym typeface="Lor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ph idx="1" type="body"/>
          </p:nvPr>
        </p:nvSpPr>
        <p:spPr>
          <a:xfrm>
            <a:off x="2893050" y="2334000"/>
            <a:ext cx="33579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400">
                <a:latin typeface="Lora"/>
                <a:ea typeface="Lora"/>
                <a:cs typeface="Lora"/>
                <a:sym typeface="Lora"/>
              </a:rPr>
              <a:t>See you tomorrow!</a:t>
            </a:r>
            <a:endParaRPr sz="2400">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0" l="0" r="0" t="15761"/>
          <a:stretch/>
        </p:blipFill>
        <p:spPr>
          <a:xfrm>
            <a:off x="1681425" y="777050"/>
            <a:ext cx="5369401" cy="4076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754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Transfer learning with BERT</a:t>
            </a:r>
            <a:endParaRPr i="1">
              <a:latin typeface="Lora"/>
              <a:ea typeface="Lora"/>
              <a:cs typeface="Lora"/>
              <a:sym typeface="Lora"/>
            </a:endParaRPr>
          </a:p>
        </p:txBody>
      </p:sp>
      <p:sp>
        <p:nvSpPr>
          <p:cNvPr id="97" name="Google Shape;97;p20"/>
          <p:cNvSpPr txBox="1"/>
          <p:nvPr>
            <p:ph idx="1" type="body"/>
          </p:nvPr>
        </p:nvSpPr>
        <p:spPr>
          <a:xfrm>
            <a:off x="311700" y="1434275"/>
            <a:ext cx="8520600" cy="30777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Through MLM and NSP pretraining BERT learns two things</a:t>
            </a:r>
            <a:endParaRPr sz="1600">
              <a:latin typeface="Lora"/>
              <a:ea typeface="Lora"/>
              <a:cs typeface="Lora"/>
              <a:sym typeface="Lora"/>
            </a:endParaRPr>
          </a:p>
          <a:p>
            <a:pPr indent="-330200" lvl="0" marL="914400" rtl="0" algn="l">
              <a:lnSpc>
                <a:spcPct val="100000"/>
              </a:lnSpc>
              <a:spcBef>
                <a:spcPts val="0"/>
              </a:spcBef>
              <a:spcAft>
                <a:spcPts val="0"/>
              </a:spcAft>
              <a:buSzPts val="1600"/>
              <a:buFont typeface="Lora"/>
              <a:buChar char="-"/>
            </a:pPr>
            <a:r>
              <a:rPr lang="en" sz="1600">
                <a:latin typeface="Lora"/>
                <a:ea typeface="Lora"/>
                <a:cs typeface="Lora"/>
                <a:sym typeface="Lora"/>
              </a:rPr>
              <a:t>Contextualized</a:t>
            </a:r>
            <a:r>
              <a:rPr i="1" lang="en" sz="1600">
                <a:latin typeface="Lora"/>
                <a:ea typeface="Lora"/>
                <a:cs typeface="Lora"/>
                <a:sym typeface="Lora"/>
              </a:rPr>
              <a:t> </a:t>
            </a:r>
            <a:r>
              <a:rPr b="1" lang="en" sz="1600">
                <a:latin typeface="Lora"/>
                <a:ea typeface="Lora"/>
                <a:cs typeface="Lora"/>
                <a:sym typeface="Lora"/>
              </a:rPr>
              <a:t>token-level representations</a:t>
            </a:r>
            <a:endParaRPr b="1" sz="1600">
              <a:latin typeface="Lora"/>
              <a:ea typeface="Lora"/>
              <a:cs typeface="Lora"/>
              <a:sym typeface="Lora"/>
            </a:endParaRPr>
          </a:p>
          <a:p>
            <a:pPr indent="-330200" lvl="0" marL="914400" rtl="0" algn="l">
              <a:lnSpc>
                <a:spcPct val="100000"/>
              </a:lnSpc>
              <a:spcBef>
                <a:spcPts val="0"/>
              </a:spcBef>
              <a:spcAft>
                <a:spcPts val="0"/>
              </a:spcAft>
              <a:buSzPts val="1600"/>
              <a:buFont typeface="Lora"/>
              <a:buChar char="-"/>
            </a:pPr>
            <a:r>
              <a:rPr b="1" lang="en" sz="1600">
                <a:latin typeface="Lora"/>
                <a:ea typeface="Lora"/>
                <a:cs typeface="Lora"/>
                <a:sym typeface="Lora"/>
              </a:rPr>
              <a:t>Sequence-level </a:t>
            </a:r>
            <a:r>
              <a:rPr lang="en" sz="1600">
                <a:latin typeface="Lora"/>
                <a:ea typeface="Lora"/>
                <a:cs typeface="Lora"/>
                <a:sym typeface="Lora"/>
              </a:rPr>
              <a:t>representations (</a:t>
            </a:r>
            <a:r>
              <a:rPr b="1" lang="en" sz="1600">
                <a:latin typeface="Lora"/>
                <a:ea typeface="Lora"/>
                <a:cs typeface="Lora"/>
                <a:sym typeface="Lora"/>
              </a:rPr>
              <a:t>[CLS]</a:t>
            </a:r>
            <a:r>
              <a:rPr lang="en" sz="1600">
                <a:latin typeface="Lora"/>
                <a:ea typeface="Lora"/>
                <a:cs typeface="Lora"/>
                <a:sym typeface="Lora"/>
              </a:rPr>
              <a:t>)</a:t>
            </a:r>
            <a:endParaRPr sz="1600">
              <a:latin typeface="Lora"/>
              <a:ea typeface="Lora"/>
              <a:cs typeface="Lora"/>
              <a:sym typeface="Lora"/>
            </a:endParaRPr>
          </a:p>
          <a:p>
            <a:pPr indent="0" lvl="0" marL="0" rtl="0" algn="l">
              <a:lnSpc>
                <a:spcPct val="100000"/>
              </a:lnSpc>
              <a:spcBef>
                <a:spcPts val="0"/>
              </a:spcBef>
              <a:spcAft>
                <a:spcPts val="0"/>
              </a:spcAft>
              <a:buNone/>
            </a:pPr>
            <a:r>
              <a:t/>
            </a:r>
            <a:endParaRPr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So far, our approach to using language to perform </a:t>
            </a:r>
            <a:r>
              <a:rPr b="1" lang="en" sz="1600">
                <a:latin typeface="Lora"/>
                <a:ea typeface="Lora"/>
                <a:cs typeface="Lora"/>
                <a:sym typeface="Lora"/>
              </a:rPr>
              <a:t>downstream tasks </a:t>
            </a:r>
            <a:r>
              <a:rPr lang="en" sz="1600">
                <a:latin typeface="Lora"/>
                <a:ea typeface="Lora"/>
                <a:cs typeface="Lora"/>
                <a:sym typeface="Lora"/>
              </a:rPr>
              <a:t>(e.g., sequence classification) has been to use a model (e.g., Word2Vec) to extract encodings, then feed them to a </a:t>
            </a:r>
            <a:r>
              <a:rPr b="1" lang="en" sz="1600">
                <a:latin typeface="Lora"/>
                <a:ea typeface="Lora"/>
                <a:cs typeface="Lora"/>
                <a:sym typeface="Lora"/>
              </a:rPr>
              <a:t>new </a:t>
            </a:r>
            <a:r>
              <a:rPr lang="en" sz="1600">
                <a:latin typeface="Lora"/>
                <a:ea typeface="Lora"/>
                <a:cs typeface="Lora"/>
                <a:sym typeface="Lora"/>
              </a:rPr>
              <a:t>architecture</a:t>
            </a:r>
            <a:endParaRPr sz="1600">
              <a:latin typeface="Lora"/>
              <a:ea typeface="Lora"/>
              <a:cs typeface="Lora"/>
              <a:sym typeface="Lora"/>
            </a:endParaRPr>
          </a:p>
          <a:p>
            <a:pPr indent="0" lvl="0" marL="0" rtl="0" algn="l">
              <a:lnSpc>
                <a:spcPct val="100000"/>
              </a:lnSpc>
              <a:spcBef>
                <a:spcPts val="0"/>
              </a:spcBef>
              <a:spcAft>
                <a:spcPts val="0"/>
              </a:spcAft>
              <a:buNone/>
            </a:pPr>
            <a:r>
              <a:t/>
            </a:r>
            <a:endParaRPr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With </a:t>
            </a:r>
            <a:r>
              <a:rPr b="1" lang="en" sz="1600">
                <a:latin typeface="Lora"/>
                <a:ea typeface="Lora"/>
                <a:cs typeface="Lora"/>
                <a:sym typeface="Lora"/>
              </a:rPr>
              <a:t>BERT</a:t>
            </a:r>
            <a:r>
              <a:rPr lang="en" sz="1600">
                <a:latin typeface="Lora"/>
                <a:ea typeface="Lora"/>
                <a:cs typeface="Lora"/>
                <a:sym typeface="Lora"/>
              </a:rPr>
              <a:t>, we can </a:t>
            </a:r>
            <a:r>
              <a:rPr b="1" lang="en" sz="1600">
                <a:latin typeface="Lora"/>
                <a:ea typeface="Lora"/>
                <a:cs typeface="Lora"/>
                <a:sym typeface="Lora"/>
              </a:rPr>
              <a:t>swap the head</a:t>
            </a:r>
            <a:r>
              <a:rPr lang="en" sz="1600">
                <a:latin typeface="Lora"/>
                <a:ea typeface="Lora"/>
                <a:cs typeface="Lora"/>
                <a:sym typeface="Lora"/>
              </a:rPr>
              <a:t> (all layers above the transformer encoder output), introduce a new layer that fits our target task, and keep training </a:t>
            </a:r>
            <a:r>
              <a:rPr b="1" lang="en" sz="1600">
                <a:latin typeface="Lora"/>
                <a:ea typeface="Lora"/>
                <a:cs typeface="Lora"/>
                <a:sym typeface="Lora"/>
              </a:rPr>
              <a:t>the same architecture </a:t>
            </a:r>
            <a:r>
              <a:rPr lang="en" sz="1600">
                <a:latin typeface="Lora"/>
                <a:ea typeface="Lora"/>
                <a:cs typeface="Lora"/>
                <a:sym typeface="Lora"/>
              </a:rPr>
              <a:t>(potentially </a:t>
            </a:r>
            <a:r>
              <a:rPr i="1" lang="en" sz="1600">
                <a:latin typeface="Lora"/>
                <a:ea typeface="Lora"/>
                <a:cs typeface="Lora"/>
                <a:sym typeface="Lora"/>
              </a:rPr>
              <a:t>freezing </a:t>
            </a:r>
            <a:r>
              <a:rPr lang="en" sz="1600">
                <a:latin typeface="Lora"/>
                <a:ea typeface="Lora"/>
                <a:cs typeface="Lora"/>
                <a:sym typeface="Lora"/>
              </a:rPr>
              <a:t>some layers)</a:t>
            </a:r>
            <a:endParaRPr b="1" sz="1600">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118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Transfer learning with BERT</a:t>
            </a:r>
            <a:endParaRPr i="1">
              <a:latin typeface="Lora"/>
              <a:ea typeface="Lora"/>
              <a:cs typeface="Lora"/>
              <a:sym typeface="Lora"/>
            </a:endParaRPr>
          </a:p>
        </p:txBody>
      </p:sp>
      <p:sp>
        <p:nvSpPr>
          <p:cNvPr id="103" name="Google Shape;103;p21"/>
          <p:cNvSpPr txBox="1"/>
          <p:nvPr>
            <p:ph idx="1" type="body"/>
          </p:nvPr>
        </p:nvSpPr>
        <p:spPr>
          <a:xfrm>
            <a:off x="311700" y="1867900"/>
            <a:ext cx="8520600" cy="2541000"/>
          </a:xfrm>
          <a:prstGeom prst="rect">
            <a:avLst/>
          </a:prstGeom>
        </p:spPr>
        <p:txBody>
          <a:bodyPr anchorCtr="0" anchor="t" bIns="91425" lIns="91425" spcFirstLastPara="1" rIns="91425" wrap="square" tIns="91425">
            <a:normAutofit lnSpcReduction="10000"/>
          </a:bodyPr>
          <a:lstStyle/>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Our </a:t>
            </a:r>
            <a:r>
              <a:rPr b="1" i="1" lang="en" sz="1600" u="sng">
                <a:latin typeface="Lora"/>
                <a:ea typeface="Lora"/>
                <a:cs typeface="Lora"/>
                <a:sym typeface="Lora"/>
              </a:rPr>
              <a:t>pretrained</a:t>
            </a:r>
            <a:r>
              <a:rPr i="1" lang="en" sz="1600">
                <a:latin typeface="Lora"/>
                <a:ea typeface="Lora"/>
                <a:cs typeface="Lora"/>
                <a:sym typeface="Lora"/>
              </a:rPr>
              <a:t> </a:t>
            </a:r>
            <a:r>
              <a:rPr lang="en" sz="1600">
                <a:latin typeface="Lora"/>
                <a:ea typeface="Lora"/>
                <a:cs typeface="Lora"/>
                <a:sym typeface="Lora"/>
              </a:rPr>
              <a:t>architecture already encodes </a:t>
            </a:r>
            <a:r>
              <a:rPr b="1" lang="en" sz="1600">
                <a:latin typeface="Lora"/>
                <a:ea typeface="Lora"/>
                <a:cs typeface="Lora"/>
                <a:sym typeface="Lora"/>
              </a:rPr>
              <a:t>a lot of useful information on language/meaning!</a:t>
            </a:r>
            <a:r>
              <a:rPr lang="en" sz="1600">
                <a:latin typeface="Lora"/>
                <a:ea typeface="Lora"/>
                <a:cs typeface="Lora"/>
                <a:sym typeface="Lora"/>
              </a:rPr>
              <a:t> It is just a matter of </a:t>
            </a:r>
            <a:r>
              <a:rPr b="1" lang="en" sz="1600">
                <a:latin typeface="Lora"/>
                <a:ea typeface="Lora"/>
                <a:cs typeface="Lora"/>
                <a:sym typeface="Lora"/>
              </a:rPr>
              <a:t>adapting it a bit to the new task (</a:t>
            </a:r>
            <a:r>
              <a:rPr b="1" i="1" lang="en" sz="1600" u="sng">
                <a:latin typeface="Lora"/>
                <a:ea typeface="Lora"/>
                <a:cs typeface="Lora"/>
                <a:sym typeface="Lora"/>
              </a:rPr>
              <a:t>fine-tuning</a:t>
            </a:r>
            <a:r>
              <a:rPr b="1" lang="en" sz="1600" u="sng">
                <a:latin typeface="Lora"/>
                <a:ea typeface="Lora"/>
                <a:cs typeface="Lora"/>
                <a:sym typeface="Lora"/>
              </a:rPr>
              <a:t>)</a:t>
            </a:r>
            <a:endParaRPr sz="1600">
              <a:latin typeface="Lora"/>
              <a:ea typeface="Lora"/>
              <a:cs typeface="Lora"/>
              <a:sym typeface="Lora"/>
            </a:endParaRPr>
          </a:p>
          <a:p>
            <a:pPr indent="0" lvl="0" marL="0" rtl="0" algn="l">
              <a:lnSpc>
                <a:spcPct val="100000"/>
              </a:lnSpc>
              <a:spcBef>
                <a:spcPts val="0"/>
              </a:spcBef>
              <a:spcAft>
                <a:spcPts val="0"/>
              </a:spcAft>
              <a:buNone/>
            </a:pPr>
            <a:r>
              <a:t/>
            </a:r>
            <a:endParaRPr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This approach, called </a:t>
            </a:r>
            <a:r>
              <a:rPr b="1" lang="en" sz="1600">
                <a:latin typeface="Lora"/>
                <a:ea typeface="Lora"/>
                <a:cs typeface="Lora"/>
                <a:sym typeface="Lora"/>
              </a:rPr>
              <a:t>transfer learning </a:t>
            </a:r>
            <a:r>
              <a:rPr lang="en" sz="1600">
                <a:latin typeface="Lora"/>
                <a:ea typeface="Lora"/>
                <a:cs typeface="Lora"/>
                <a:sym typeface="Lora"/>
              </a:rPr>
              <a:t>(and made possible with libraries for open-source sharing of pretrained models, such as </a:t>
            </a:r>
            <a:r>
              <a:rPr b="1" lang="en" sz="1600">
                <a:latin typeface="Lora"/>
                <a:ea typeface="Lora"/>
                <a:cs typeface="Lora"/>
                <a:sym typeface="Lora"/>
              </a:rPr>
              <a:t>HuggingFace’s libraries</a:t>
            </a:r>
            <a:r>
              <a:rPr lang="en" sz="1600">
                <a:latin typeface="Lora"/>
                <a:ea typeface="Lora"/>
                <a:cs typeface="Lora"/>
                <a:sym typeface="Lora"/>
              </a:rPr>
              <a:t>), outperforms by orders of magnitude all previous architectures on pretty much </a:t>
            </a:r>
            <a:r>
              <a:rPr i="1" lang="en" sz="1600">
                <a:latin typeface="Lora"/>
                <a:ea typeface="Lora"/>
                <a:cs typeface="Lora"/>
                <a:sym typeface="Lora"/>
              </a:rPr>
              <a:t>all downstream NLP tasks</a:t>
            </a:r>
            <a:endParaRPr i="1" sz="1600">
              <a:latin typeface="Lora"/>
              <a:ea typeface="Lora"/>
              <a:cs typeface="Lora"/>
              <a:sym typeface="Lora"/>
            </a:endParaRPr>
          </a:p>
          <a:p>
            <a:pPr indent="0" lvl="0" marL="0" rtl="0" algn="l">
              <a:lnSpc>
                <a:spcPct val="100000"/>
              </a:lnSpc>
              <a:spcBef>
                <a:spcPts val="0"/>
              </a:spcBef>
              <a:spcAft>
                <a:spcPts val="0"/>
              </a:spcAft>
              <a:buNone/>
            </a:pPr>
            <a:r>
              <a:t/>
            </a:r>
            <a:endParaRPr i="1"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This has made transformer </a:t>
            </a:r>
            <a:r>
              <a:rPr b="1" lang="en" sz="1600">
                <a:latin typeface="Lora"/>
                <a:ea typeface="Lora"/>
                <a:cs typeface="Lora"/>
                <a:sym typeface="Lora"/>
              </a:rPr>
              <a:t>ubiquitous in NLP</a:t>
            </a:r>
            <a:endParaRPr b="1" sz="1600">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471488" y="42413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latin typeface="Lora"/>
                <a:ea typeface="Lora"/>
                <a:cs typeface="Lora"/>
                <a:sym typeface="Lora"/>
              </a:rPr>
              <a:t>Fine tuning on NLP tasks</a:t>
            </a:r>
            <a:endParaRPr>
              <a:latin typeface="Lora"/>
              <a:ea typeface="Lora"/>
              <a:cs typeface="Lora"/>
              <a:sym typeface="Lora"/>
            </a:endParaRPr>
          </a:p>
        </p:txBody>
      </p:sp>
      <p:pic>
        <p:nvPicPr>
          <p:cNvPr id="109" name="Google Shape;109;p22"/>
          <p:cNvPicPr preferRelativeResize="0"/>
          <p:nvPr>
            <p:ph idx="1" type="body"/>
          </p:nvPr>
        </p:nvPicPr>
        <p:blipFill rotWithShape="1">
          <a:blip r:embed="rId3">
            <a:alphaModFix/>
          </a:blip>
          <a:srcRect b="0" l="0" r="0" t="0"/>
          <a:stretch/>
        </p:blipFill>
        <p:spPr>
          <a:xfrm>
            <a:off x="4910519" y="1169918"/>
            <a:ext cx="3695700" cy="3699000"/>
          </a:xfrm>
          <a:prstGeom prst="rect">
            <a:avLst/>
          </a:prstGeom>
          <a:noFill/>
          <a:ln>
            <a:noFill/>
          </a:ln>
        </p:spPr>
      </p:pic>
      <p:sp>
        <p:nvSpPr>
          <p:cNvPr id="110" name="Google Shape;110;p22"/>
          <p:cNvSpPr txBox="1"/>
          <p:nvPr/>
        </p:nvSpPr>
        <p:spPr>
          <a:xfrm>
            <a:off x="579550" y="1183866"/>
            <a:ext cx="4136100" cy="3671100"/>
          </a:xfrm>
          <a:prstGeom prst="rect">
            <a:avLst/>
          </a:prstGeom>
          <a:noFill/>
          <a:ln>
            <a:noFill/>
          </a:ln>
        </p:spPr>
        <p:txBody>
          <a:bodyPr anchorCtr="0" anchor="t" bIns="34275" lIns="68575" spcFirstLastPara="1" rIns="68575" wrap="square" tIns="34275">
            <a:spAutoFit/>
          </a:bodyPr>
          <a:lstStyle/>
          <a:p>
            <a:pPr indent="-209550" lvl="0" marL="215900" marR="0" rtl="0" algn="l">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Sentence Pair Classification tasks</a:t>
            </a:r>
            <a:endParaRPr sz="1300">
              <a:latin typeface="Lora"/>
              <a:ea typeface="Lora"/>
              <a:cs typeface="Lora"/>
              <a:sym typeface="Lora"/>
            </a:endParaRPr>
          </a:p>
          <a:p>
            <a:pPr indent="0" lvl="1" marL="342900" marR="0" rtl="0" algn="l">
              <a:spcBef>
                <a:spcPts val="0"/>
              </a:spcBef>
              <a:spcAft>
                <a:spcPts val="0"/>
              </a:spcAft>
              <a:buNone/>
            </a:pPr>
            <a:r>
              <a:rPr i="0" lang="en" sz="1300" u="none" cap="none" strike="noStrike">
                <a:solidFill>
                  <a:schemeClr val="dk1"/>
                </a:solidFill>
                <a:latin typeface="Lora"/>
                <a:ea typeface="Lora"/>
                <a:cs typeface="Lora"/>
                <a:sym typeface="Lora"/>
              </a:rPr>
              <a:t>Linear + Softmax layer on top of the CLS output</a:t>
            </a:r>
            <a:endParaRPr sz="1300">
              <a:latin typeface="Lora"/>
              <a:ea typeface="Lora"/>
              <a:cs typeface="Lora"/>
              <a:sym typeface="Lora"/>
            </a:endParaRPr>
          </a:p>
          <a:p>
            <a:pPr indent="-127000" lvl="0" marL="215900" marR="0" rtl="0" algn="l">
              <a:spcBef>
                <a:spcPts val="0"/>
              </a:spcBef>
              <a:spcAft>
                <a:spcPts val="0"/>
              </a:spcAft>
              <a:buClr>
                <a:schemeClr val="dk1"/>
              </a:buClr>
              <a:buSzPts val="1400"/>
              <a:buFont typeface="Arial"/>
              <a:buNone/>
            </a:pPr>
            <a:r>
              <a:t/>
            </a:r>
            <a:endParaRPr sz="1300">
              <a:solidFill>
                <a:schemeClr val="dk1"/>
              </a:solidFill>
              <a:latin typeface="Lora"/>
              <a:ea typeface="Lora"/>
              <a:cs typeface="Lora"/>
              <a:sym typeface="Lora"/>
            </a:endParaRPr>
          </a:p>
          <a:p>
            <a:pPr indent="-209550" lvl="0" marL="215900" marR="0" rtl="0" algn="l">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Single Sentence Classification Task</a:t>
            </a:r>
            <a:endParaRPr sz="1300">
              <a:latin typeface="Lora"/>
              <a:ea typeface="Lora"/>
              <a:cs typeface="Lora"/>
              <a:sym typeface="Lora"/>
            </a:endParaRPr>
          </a:p>
          <a:p>
            <a:pPr indent="0" lvl="1" marL="342900" marR="0" rtl="0" algn="l">
              <a:spcBef>
                <a:spcPts val="0"/>
              </a:spcBef>
              <a:spcAft>
                <a:spcPts val="0"/>
              </a:spcAft>
              <a:buNone/>
            </a:pPr>
            <a:r>
              <a:rPr i="0" lang="en" sz="1300" u="none" cap="none" strike="noStrike">
                <a:solidFill>
                  <a:schemeClr val="dk1"/>
                </a:solidFill>
                <a:latin typeface="Lora"/>
                <a:ea typeface="Lora"/>
                <a:cs typeface="Lora"/>
                <a:sym typeface="Lora"/>
              </a:rPr>
              <a:t>Same </a:t>
            </a:r>
            <a:endParaRPr sz="1300">
              <a:latin typeface="Lora"/>
              <a:ea typeface="Lora"/>
              <a:cs typeface="Lora"/>
              <a:sym typeface="Lora"/>
            </a:endParaRPr>
          </a:p>
          <a:p>
            <a:pPr indent="0" lvl="0" marL="0" marR="0" rtl="0" algn="l">
              <a:spcBef>
                <a:spcPts val="0"/>
              </a:spcBef>
              <a:spcAft>
                <a:spcPts val="0"/>
              </a:spcAft>
              <a:buNone/>
            </a:pPr>
            <a:r>
              <a:t/>
            </a:r>
            <a:endParaRPr sz="1300">
              <a:solidFill>
                <a:schemeClr val="dk1"/>
              </a:solidFill>
              <a:latin typeface="Lora"/>
              <a:ea typeface="Lora"/>
              <a:cs typeface="Lora"/>
              <a:sym typeface="Lora"/>
            </a:endParaRPr>
          </a:p>
          <a:p>
            <a:pPr indent="-209550" lvl="0" marL="215900" marR="0" rtl="0" algn="l">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Question Answering Tasks</a:t>
            </a:r>
            <a:endParaRPr sz="1300">
              <a:latin typeface="Lora"/>
              <a:ea typeface="Lora"/>
              <a:cs typeface="Lora"/>
              <a:sym typeface="Lora"/>
            </a:endParaRPr>
          </a:p>
          <a:p>
            <a:pPr indent="0" lvl="1" marL="342900" marR="0" rtl="0" algn="l">
              <a:spcBef>
                <a:spcPts val="0"/>
              </a:spcBef>
              <a:spcAft>
                <a:spcPts val="0"/>
              </a:spcAft>
              <a:buNone/>
            </a:pPr>
            <a:r>
              <a:rPr i="0" lang="en" sz="1300" u="none" cap="none" strike="noStrike">
                <a:solidFill>
                  <a:schemeClr val="dk1"/>
                </a:solidFill>
                <a:latin typeface="Lora"/>
                <a:ea typeface="Lora"/>
                <a:cs typeface="Lora"/>
                <a:sym typeface="Lora"/>
              </a:rPr>
              <a:t>Given a question and a paragraph in which the answer lies. The objective is to determine the start and end span for the answer in the paragraph.</a:t>
            </a:r>
            <a:endParaRPr sz="1300">
              <a:latin typeface="Lora"/>
              <a:ea typeface="Lora"/>
              <a:cs typeface="Lora"/>
              <a:sym typeface="Lora"/>
            </a:endParaRPr>
          </a:p>
          <a:p>
            <a:pPr indent="-209550" lvl="2" marL="901700" marR="0" rtl="0" algn="l">
              <a:spcBef>
                <a:spcPts val="0"/>
              </a:spcBef>
              <a:spcAft>
                <a:spcPts val="0"/>
              </a:spcAft>
              <a:buClr>
                <a:schemeClr val="dk1"/>
              </a:buClr>
              <a:buSzPts val="1300"/>
              <a:buFont typeface="Lora"/>
              <a:buChar char="•"/>
            </a:pPr>
            <a:r>
              <a:rPr i="0" lang="en" sz="1300" u="none" cap="none" strike="noStrike">
                <a:solidFill>
                  <a:schemeClr val="dk1"/>
                </a:solidFill>
                <a:latin typeface="Lora"/>
                <a:ea typeface="Lora"/>
                <a:cs typeface="Lora"/>
                <a:sym typeface="Lora"/>
              </a:rPr>
              <a:t>See also </a:t>
            </a:r>
            <a:r>
              <a:rPr i="1" lang="en" sz="1300" u="none" cap="none" strike="noStrike">
                <a:solidFill>
                  <a:schemeClr val="dk1"/>
                </a:solidFill>
                <a:latin typeface="Lora"/>
                <a:ea typeface="Lora"/>
                <a:cs typeface="Lora"/>
                <a:sym typeface="Lora"/>
              </a:rPr>
              <a:t>text summarization</a:t>
            </a:r>
            <a:endParaRPr sz="1300">
              <a:latin typeface="Lora"/>
              <a:ea typeface="Lora"/>
              <a:cs typeface="Lora"/>
              <a:sym typeface="Lora"/>
            </a:endParaRPr>
          </a:p>
          <a:p>
            <a:pPr indent="-127000" lvl="0" marL="215900" marR="0" rtl="0" algn="l">
              <a:spcBef>
                <a:spcPts val="0"/>
              </a:spcBef>
              <a:spcAft>
                <a:spcPts val="0"/>
              </a:spcAft>
              <a:buClr>
                <a:schemeClr val="dk1"/>
              </a:buClr>
              <a:buSzPts val="1400"/>
              <a:buFont typeface="Arial"/>
              <a:buNone/>
            </a:pPr>
            <a:r>
              <a:t/>
            </a:r>
            <a:endParaRPr sz="1300">
              <a:solidFill>
                <a:schemeClr val="dk1"/>
              </a:solidFill>
              <a:latin typeface="Lora"/>
              <a:ea typeface="Lora"/>
              <a:cs typeface="Lora"/>
              <a:sym typeface="Lora"/>
            </a:endParaRPr>
          </a:p>
          <a:p>
            <a:pPr indent="-209550" lvl="0" marL="215900" marR="0" rtl="0" algn="l">
              <a:spcBef>
                <a:spcPts val="0"/>
              </a:spcBef>
              <a:spcAft>
                <a:spcPts val="0"/>
              </a:spcAft>
              <a:buClr>
                <a:schemeClr val="dk1"/>
              </a:buClr>
              <a:buSzPts val="1300"/>
              <a:buChar char="•"/>
            </a:pPr>
            <a:r>
              <a:rPr lang="en" sz="1300">
                <a:solidFill>
                  <a:schemeClr val="dk1"/>
                </a:solidFill>
                <a:latin typeface="Lora"/>
                <a:ea typeface="Lora"/>
                <a:cs typeface="Lora"/>
                <a:sym typeface="Lora"/>
              </a:rPr>
              <a:t>Single Sentence Tagging Task </a:t>
            </a:r>
            <a:endParaRPr sz="1300">
              <a:latin typeface="Lora"/>
              <a:ea typeface="Lora"/>
              <a:cs typeface="Lora"/>
              <a:sym typeface="Lora"/>
            </a:endParaRPr>
          </a:p>
          <a:p>
            <a:pPr indent="-209550" lvl="1" marL="558800" marR="0" rtl="0" algn="l">
              <a:spcBef>
                <a:spcPts val="0"/>
              </a:spcBef>
              <a:spcAft>
                <a:spcPts val="0"/>
              </a:spcAft>
              <a:buClr>
                <a:schemeClr val="dk1"/>
              </a:buClr>
              <a:buSzPts val="1300"/>
              <a:buFont typeface="Lora"/>
              <a:buChar char="•"/>
            </a:pPr>
            <a:r>
              <a:rPr i="0" lang="en" sz="1300" u="none" cap="none" strike="noStrike">
                <a:solidFill>
                  <a:schemeClr val="dk1"/>
                </a:solidFill>
                <a:latin typeface="Lora"/>
                <a:ea typeface="Lora"/>
                <a:cs typeface="Lora"/>
                <a:sym typeface="Lora"/>
              </a:rPr>
              <a:t>POS tagging, NER, etc. We just add a Linear layer of size (768 x n_outputs) and a softmax layer on top to predict</a:t>
            </a:r>
            <a:endParaRPr sz="1300">
              <a:solidFill>
                <a:schemeClr val="dk1"/>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